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dam Script Bold" charset="1" panose="00000800000000000000"/>
      <p:regular r:id="rId24"/>
    </p:embeddedFont>
    <p:embeddedFont>
      <p:font typeface="Open Sans" charset="1" panose="020B0606030504020204"/>
      <p:regular r:id="rId25"/>
    </p:embeddedFont>
    <p:embeddedFont>
      <p:font typeface="Canva Sans Italics" charset="1" panose="020B0503030501040103"/>
      <p:regular r:id="rId26"/>
    </p:embeddedFont>
    <p:embeddedFont>
      <p:font typeface="Open Sans Light" charset="1" panose="020B0306030504020204"/>
      <p:regular r:id="rId27"/>
    </p:embeddedFont>
    <p:embeddedFont>
      <p:font typeface="Open Sans Extra Bold" charset="1" panose="020B0906030804020204"/>
      <p:regular r:id="rId28"/>
    </p:embeddedFont>
    <p:embeddedFont>
      <p:font typeface="Open Sans Bold" charset="1" panose="020B0806030504020204"/>
      <p:regular r:id="rId29"/>
    </p:embeddedFont>
    <p:embeddedFont>
      <p:font typeface="Canva Sans Bold" charset="1" panose="020B08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grpSp>
        <p:nvGrpSpPr>
          <p:cNvPr name="Group 2" id="2"/>
          <p:cNvGrpSpPr/>
          <p:nvPr/>
        </p:nvGrpSpPr>
        <p:grpSpPr>
          <a:xfrm rot="0">
            <a:off x="2010494" y="1675239"/>
            <a:ext cx="14863125" cy="7051124"/>
            <a:chOff x="0" y="0"/>
            <a:chExt cx="19817500" cy="9401499"/>
          </a:xfrm>
        </p:grpSpPr>
        <p:pic>
          <p:nvPicPr>
            <p:cNvPr name="Picture 3" id="3"/>
            <p:cNvPicPr>
              <a:picLocks noChangeAspect="true"/>
            </p:cNvPicPr>
            <p:nvPr/>
          </p:nvPicPr>
          <p:blipFill>
            <a:blip r:embed="rId2"/>
            <a:srcRect l="0" t="14397" r="0" b="14397"/>
            <a:stretch>
              <a:fillRect/>
            </a:stretch>
          </p:blipFill>
          <p:spPr>
            <a:xfrm flipH="false" flipV="false">
              <a:off x="0" y="0"/>
              <a:ext cx="19817500" cy="9401499"/>
            </a:xfrm>
            <a:prstGeom prst="rect">
              <a:avLst/>
            </a:prstGeom>
          </p:spPr>
        </p:pic>
      </p:grpSp>
      <p:grpSp>
        <p:nvGrpSpPr>
          <p:cNvPr name="Group 4" id="4"/>
          <p:cNvGrpSpPr/>
          <p:nvPr/>
        </p:nvGrpSpPr>
        <p:grpSpPr>
          <a:xfrm rot="0">
            <a:off x="2010494" y="5440576"/>
            <a:ext cx="6347654" cy="3285787"/>
            <a:chOff x="0" y="0"/>
            <a:chExt cx="1671810" cy="865392"/>
          </a:xfrm>
        </p:grpSpPr>
        <p:sp>
          <p:nvSpPr>
            <p:cNvPr name="Freeform 5" id="5"/>
            <p:cNvSpPr/>
            <p:nvPr/>
          </p:nvSpPr>
          <p:spPr>
            <a:xfrm flipH="false" flipV="false" rot="0">
              <a:off x="0" y="0"/>
              <a:ext cx="1671810" cy="865392"/>
            </a:xfrm>
            <a:custGeom>
              <a:avLst/>
              <a:gdLst/>
              <a:ahLst/>
              <a:cxnLst/>
              <a:rect r="r" b="b" t="t" l="l"/>
              <a:pathLst>
                <a:path h="865392" w="1671810">
                  <a:moveTo>
                    <a:pt x="0" y="0"/>
                  </a:moveTo>
                  <a:lnTo>
                    <a:pt x="1671810" y="0"/>
                  </a:lnTo>
                  <a:lnTo>
                    <a:pt x="1671810" y="865392"/>
                  </a:lnTo>
                  <a:lnTo>
                    <a:pt x="0" y="865392"/>
                  </a:lnTo>
                  <a:close/>
                </a:path>
              </a:pathLst>
            </a:custGeom>
            <a:solidFill>
              <a:srgbClr val="2E769B"/>
            </a:solidFill>
          </p:spPr>
        </p:sp>
        <p:sp>
          <p:nvSpPr>
            <p:cNvPr name="TextBox 6" id="6"/>
            <p:cNvSpPr txBox="true"/>
            <p:nvPr/>
          </p:nvSpPr>
          <p:spPr>
            <a:xfrm>
              <a:off x="0" y="-38100"/>
              <a:ext cx="1671810" cy="903492"/>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91663">
            <a:off x="8930299" y="1782434"/>
            <a:ext cx="8148040" cy="6722133"/>
          </a:xfrm>
          <a:custGeom>
            <a:avLst/>
            <a:gdLst/>
            <a:ahLst/>
            <a:cxnLst/>
            <a:rect r="r" b="b" t="t" l="l"/>
            <a:pathLst>
              <a:path h="6722133" w="8148040">
                <a:moveTo>
                  <a:pt x="0" y="0"/>
                </a:moveTo>
                <a:lnTo>
                  <a:pt x="8148040" y="0"/>
                </a:lnTo>
                <a:lnTo>
                  <a:pt x="8148040" y="6722132"/>
                </a:lnTo>
                <a:lnTo>
                  <a:pt x="0" y="67221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746947" y="6772423"/>
            <a:ext cx="4874750" cy="842312"/>
          </a:xfrm>
          <a:prstGeom prst="rect">
            <a:avLst/>
          </a:prstGeom>
        </p:spPr>
        <p:txBody>
          <a:bodyPr anchor="t" rtlCol="false" tIns="0" lIns="0" bIns="0" rIns="0">
            <a:spAutoFit/>
          </a:bodyPr>
          <a:lstStyle/>
          <a:p>
            <a:pPr algn="l">
              <a:lnSpc>
                <a:spcPts val="6576"/>
              </a:lnSpc>
            </a:pPr>
            <a:r>
              <a:rPr lang="en-US" sz="5819">
                <a:solidFill>
                  <a:srgbClr val="FFFFFF"/>
                </a:solidFill>
                <a:latin typeface="Adam Script Bold"/>
                <a:ea typeface="Adam Script Bold"/>
                <a:cs typeface="Adam Script Bold"/>
                <a:sym typeface="Adam Script Bold"/>
              </a:rPr>
              <a:t>Titanic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grpSp>
        <p:nvGrpSpPr>
          <p:cNvPr name="Group 2" id="2"/>
          <p:cNvGrpSpPr/>
          <p:nvPr/>
        </p:nvGrpSpPr>
        <p:grpSpPr>
          <a:xfrm rot="0">
            <a:off x="1478699" y="1232293"/>
            <a:ext cx="18049609" cy="9699306"/>
            <a:chOff x="0" y="0"/>
            <a:chExt cx="24066145" cy="12932408"/>
          </a:xfrm>
        </p:grpSpPr>
        <p:pic>
          <p:nvPicPr>
            <p:cNvPr name="Picture 3" id="3"/>
            <p:cNvPicPr>
              <a:picLocks noChangeAspect="true"/>
            </p:cNvPicPr>
            <p:nvPr/>
          </p:nvPicPr>
          <p:blipFill>
            <a:blip r:embed="rId2"/>
            <a:srcRect l="0" t="14294" r="0" b="14294"/>
            <a:stretch>
              <a:fillRect/>
            </a:stretch>
          </p:blipFill>
          <p:spPr>
            <a:xfrm flipH="false" flipV="false">
              <a:off x="0" y="0"/>
              <a:ext cx="24066145" cy="12932408"/>
            </a:xfrm>
            <a:prstGeom prst="rect">
              <a:avLst/>
            </a:prstGeom>
          </p:spPr>
        </p:pic>
      </p:grpSp>
      <p:grpSp>
        <p:nvGrpSpPr>
          <p:cNvPr name="Group 4" id="4"/>
          <p:cNvGrpSpPr/>
          <p:nvPr/>
        </p:nvGrpSpPr>
        <p:grpSpPr>
          <a:xfrm rot="0">
            <a:off x="1478699" y="1232293"/>
            <a:ext cx="15780601" cy="8229600"/>
            <a:chOff x="0" y="0"/>
            <a:chExt cx="4156208" cy="2167467"/>
          </a:xfrm>
        </p:grpSpPr>
        <p:sp>
          <p:nvSpPr>
            <p:cNvPr name="Freeform 5" id="5"/>
            <p:cNvSpPr/>
            <p:nvPr/>
          </p:nvSpPr>
          <p:spPr>
            <a:xfrm flipH="false" flipV="false" rot="0">
              <a:off x="0" y="0"/>
              <a:ext cx="4156208" cy="2167467"/>
            </a:xfrm>
            <a:custGeom>
              <a:avLst/>
              <a:gdLst/>
              <a:ahLst/>
              <a:cxnLst/>
              <a:rect r="r" b="b" t="t" l="l"/>
              <a:pathLst>
                <a:path h="2167467" w="4156208">
                  <a:moveTo>
                    <a:pt x="0" y="0"/>
                  </a:moveTo>
                  <a:lnTo>
                    <a:pt x="4156208" y="0"/>
                  </a:lnTo>
                  <a:lnTo>
                    <a:pt x="4156208" y="2167467"/>
                  </a:lnTo>
                  <a:lnTo>
                    <a:pt x="0" y="2167467"/>
                  </a:lnTo>
                  <a:close/>
                </a:path>
              </a:pathLst>
            </a:custGeom>
            <a:solidFill>
              <a:srgbClr val="2E769B"/>
            </a:solidFill>
          </p:spPr>
        </p:sp>
        <p:sp>
          <p:nvSpPr>
            <p:cNvPr name="TextBox 6" id="6"/>
            <p:cNvSpPr txBox="true"/>
            <p:nvPr/>
          </p:nvSpPr>
          <p:spPr>
            <a:xfrm>
              <a:off x="0" y="-38100"/>
              <a:ext cx="4156208"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3324671" y="4819967"/>
            <a:ext cx="9525" cy="580390"/>
          </a:xfrm>
          <a:prstGeom prst="rect">
            <a:avLst/>
          </a:prstGeom>
        </p:spPr>
        <p:txBody>
          <a:bodyPr anchor="t" rtlCol="false" tIns="0" lIns="0" bIns="0" rIns="0">
            <a:spAutoFit/>
          </a:bodyPr>
          <a:lstStyle/>
          <a:p>
            <a:pPr algn="just">
              <a:lnSpc>
                <a:spcPts val="4759"/>
              </a:lnSpc>
            </a:pPr>
          </a:p>
        </p:txBody>
      </p:sp>
      <p:sp>
        <p:nvSpPr>
          <p:cNvPr name="TextBox 8" id="8"/>
          <p:cNvSpPr txBox="true"/>
          <p:nvPr/>
        </p:nvSpPr>
        <p:spPr>
          <a:xfrm rot="0">
            <a:off x="1886453" y="4109433"/>
            <a:ext cx="12008038" cy="4236179"/>
          </a:xfrm>
          <a:prstGeom prst="rect">
            <a:avLst/>
          </a:prstGeom>
        </p:spPr>
        <p:txBody>
          <a:bodyPr anchor="t" rtlCol="false" tIns="0" lIns="0" bIns="0" rIns="0">
            <a:spAutoFit/>
          </a:bodyPr>
          <a:lstStyle/>
          <a:p>
            <a:pPr algn="l">
              <a:lnSpc>
                <a:spcPts val="4859"/>
              </a:lnSpc>
            </a:pPr>
            <a:r>
              <a:rPr lang="en-US" sz="3471">
                <a:solidFill>
                  <a:srgbClr val="FFFFFF"/>
                </a:solidFill>
                <a:latin typeface="Open Sans"/>
                <a:ea typeface="Open Sans"/>
                <a:cs typeface="Open Sans"/>
                <a:sym typeface="Open Sans"/>
              </a:rPr>
              <a:t>model = svm.SVC(kernel='linear', degree=7)</a:t>
            </a:r>
          </a:p>
          <a:p>
            <a:pPr algn="just">
              <a:lnSpc>
                <a:spcPts val="4859"/>
              </a:lnSpc>
            </a:pPr>
            <a:r>
              <a:rPr lang="en-US" sz="3471">
                <a:solidFill>
                  <a:srgbClr val="FFFFFF"/>
                </a:solidFill>
                <a:latin typeface="Open Sans"/>
                <a:ea typeface="Open Sans"/>
                <a:cs typeface="Open Sans"/>
                <a:sym typeface="Open Sans"/>
              </a:rPr>
              <a:t>model.fit(X_train, y_train)</a:t>
            </a:r>
          </a:p>
          <a:p>
            <a:pPr algn="just">
              <a:lnSpc>
                <a:spcPts val="4859"/>
              </a:lnSpc>
            </a:pPr>
            <a:r>
              <a:rPr lang="en-US" sz="3471">
                <a:solidFill>
                  <a:srgbClr val="FFFFFF"/>
                </a:solidFill>
                <a:latin typeface="Open Sans"/>
                <a:ea typeface="Open Sans"/>
                <a:cs typeface="Open Sans"/>
                <a:sym typeface="Open Sans"/>
              </a:rPr>
              <a:t>predictions_poly = model_RF.predict(X_test)</a:t>
            </a:r>
          </a:p>
          <a:p>
            <a:pPr algn="just">
              <a:lnSpc>
                <a:spcPts val="4859"/>
              </a:lnSpc>
            </a:pPr>
            <a:r>
              <a:rPr lang="en-US" sz="3471">
                <a:solidFill>
                  <a:srgbClr val="FFFFFF"/>
                </a:solidFill>
                <a:latin typeface="Open Sans"/>
                <a:ea typeface="Open Sans"/>
                <a:cs typeface="Open Sans"/>
                <a:sym typeface="Open Sans"/>
              </a:rPr>
              <a:t>accuracy_poly = accuracy_score(y_test, predictions_poly)</a:t>
            </a:r>
          </a:p>
          <a:p>
            <a:pPr algn="just">
              <a:lnSpc>
                <a:spcPts val="4859"/>
              </a:lnSpc>
            </a:pPr>
            <a:r>
              <a:rPr lang="en-US" sz="3471">
                <a:solidFill>
                  <a:srgbClr val="FFFFFF"/>
                </a:solidFill>
                <a:latin typeface="Open Sans"/>
                <a:ea typeface="Open Sans"/>
                <a:cs typeface="Open Sans"/>
                <a:sym typeface="Open Sans"/>
              </a:rPr>
              <a:t>print(" Accuracy" , str(accuracy_poly*100 ), "%")</a:t>
            </a:r>
          </a:p>
          <a:p>
            <a:pPr algn="l" rtl="true">
              <a:lnSpc>
                <a:spcPts val="4859"/>
              </a:lnSpc>
            </a:pPr>
          </a:p>
          <a:p>
            <a:pPr algn="l" rtl="true">
              <a:lnSpc>
                <a:spcPts val="4859"/>
              </a:lnSpc>
            </a:pPr>
          </a:p>
        </p:txBody>
      </p:sp>
      <p:sp>
        <p:nvSpPr>
          <p:cNvPr name="Freeform 9" id="9"/>
          <p:cNvSpPr/>
          <p:nvPr/>
        </p:nvSpPr>
        <p:spPr>
          <a:xfrm flipH="false" flipV="false" rot="0">
            <a:off x="9826999" y="7477853"/>
            <a:ext cx="6669343" cy="1735517"/>
          </a:xfrm>
          <a:custGeom>
            <a:avLst/>
            <a:gdLst/>
            <a:ahLst/>
            <a:cxnLst/>
            <a:rect r="r" b="b" t="t" l="l"/>
            <a:pathLst>
              <a:path h="1735517" w="6669343">
                <a:moveTo>
                  <a:pt x="0" y="0"/>
                </a:moveTo>
                <a:lnTo>
                  <a:pt x="6669343" y="0"/>
                </a:lnTo>
                <a:lnTo>
                  <a:pt x="6669343" y="1735517"/>
                </a:lnTo>
                <a:lnTo>
                  <a:pt x="0" y="1735517"/>
                </a:lnTo>
                <a:lnTo>
                  <a:pt x="0" y="0"/>
                </a:lnTo>
                <a:close/>
              </a:path>
            </a:pathLst>
          </a:custGeom>
          <a:blipFill>
            <a:blip r:embed="rId3"/>
            <a:stretch>
              <a:fillRect l="0" t="0" r="0" b="0"/>
            </a:stretch>
          </a:blipFill>
        </p:spPr>
      </p:sp>
      <p:sp>
        <p:nvSpPr>
          <p:cNvPr name="Freeform 10" id="10"/>
          <p:cNvSpPr/>
          <p:nvPr/>
        </p:nvSpPr>
        <p:spPr>
          <a:xfrm flipH="false" flipV="false" rot="0">
            <a:off x="2264010" y="7796890"/>
            <a:ext cx="6077546" cy="944320"/>
          </a:xfrm>
          <a:custGeom>
            <a:avLst/>
            <a:gdLst/>
            <a:ahLst/>
            <a:cxnLst/>
            <a:rect r="r" b="b" t="t" l="l"/>
            <a:pathLst>
              <a:path h="944320" w="6077546">
                <a:moveTo>
                  <a:pt x="0" y="0"/>
                </a:moveTo>
                <a:lnTo>
                  <a:pt x="6077547" y="0"/>
                </a:lnTo>
                <a:lnTo>
                  <a:pt x="6077547" y="944320"/>
                </a:lnTo>
                <a:lnTo>
                  <a:pt x="0" y="944320"/>
                </a:lnTo>
                <a:lnTo>
                  <a:pt x="0" y="0"/>
                </a:lnTo>
                <a:close/>
              </a:path>
            </a:pathLst>
          </a:custGeom>
          <a:blipFill>
            <a:blip r:embed="rId4"/>
            <a:stretch>
              <a:fillRect l="0" t="0" r="0" b="0"/>
            </a:stretch>
          </a:blipFill>
        </p:spPr>
      </p:sp>
      <p:sp>
        <p:nvSpPr>
          <p:cNvPr name="TextBox 11" id="11"/>
          <p:cNvSpPr txBox="true"/>
          <p:nvPr/>
        </p:nvSpPr>
        <p:spPr>
          <a:xfrm rot="0">
            <a:off x="778568" y="187236"/>
            <a:ext cx="9048431" cy="1215903"/>
          </a:xfrm>
          <a:prstGeom prst="rect">
            <a:avLst/>
          </a:prstGeom>
        </p:spPr>
        <p:txBody>
          <a:bodyPr anchor="t" rtlCol="false" tIns="0" lIns="0" bIns="0" rIns="0">
            <a:spAutoFit/>
          </a:bodyPr>
          <a:lstStyle/>
          <a:p>
            <a:pPr algn="l">
              <a:lnSpc>
                <a:spcPts val="4906"/>
              </a:lnSpc>
            </a:pPr>
            <a:r>
              <a:rPr lang="en-US" sz="3504">
                <a:solidFill>
                  <a:srgbClr val="FFFFFF"/>
                </a:solidFill>
                <a:latin typeface="Open Sans Light"/>
                <a:ea typeface="Open Sans Light"/>
                <a:cs typeface="Open Sans Light"/>
                <a:sym typeface="Open Sans Light"/>
              </a:rPr>
              <a:t>06 training the model using SVM </a:t>
            </a:r>
          </a:p>
          <a:p>
            <a:pPr algn="l">
              <a:lnSpc>
                <a:spcPts val="4906"/>
              </a:lnSpc>
            </a:pPr>
          </a:p>
        </p:txBody>
      </p:sp>
      <p:sp>
        <p:nvSpPr>
          <p:cNvPr name="TextBox 12" id="12"/>
          <p:cNvSpPr txBox="true"/>
          <p:nvPr/>
        </p:nvSpPr>
        <p:spPr>
          <a:xfrm rot="0">
            <a:off x="1635178" y="1345989"/>
            <a:ext cx="15017643" cy="3068446"/>
          </a:xfrm>
          <a:prstGeom prst="rect">
            <a:avLst/>
          </a:prstGeom>
        </p:spPr>
        <p:txBody>
          <a:bodyPr anchor="t" rtlCol="false" tIns="0" lIns="0" bIns="0" rIns="0">
            <a:spAutoFit/>
          </a:bodyPr>
          <a:lstStyle/>
          <a:p>
            <a:pPr algn="just">
              <a:lnSpc>
                <a:spcPts val="4123"/>
              </a:lnSpc>
              <a:spcBef>
                <a:spcPct val="0"/>
              </a:spcBef>
            </a:pPr>
            <a:r>
              <a:rPr lang="en-US" sz="2945">
                <a:solidFill>
                  <a:srgbClr val="FFFFFF"/>
                </a:solidFill>
                <a:latin typeface="Open Sans Bold"/>
                <a:ea typeface="Open Sans Bold"/>
                <a:cs typeface="Open Sans Bold"/>
                <a:sym typeface="Open Sans Bold"/>
              </a:rPr>
              <a:t>Explain:</a:t>
            </a:r>
          </a:p>
          <a:p>
            <a:pPr algn="just">
              <a:lnSpc>
                <a:spcPts val="4123"/>
              </a:lnSpc>
              <a:spcBef>
                <a:spcPct val="0"/>
              </a:spcBef>
            </a:pPr>
            <a:r>
              <a:rPr lang="en-US" sz="2945">
                <a:solidFill>
                  <a:srgbClr val="FFFFFF"/>
                </a:solidFill>
                <a:latin typeface="Open Sans Bold"/>
                <a:ea typeface="Open Sans Bold"/>
                <a:cs typeface="Open Sans Bold"/>
                <a:sym typeface="Open Sans Bold"/>
              </a:rPr>
              <a:t>The Support Vector Machine (SVM) algorithm was used in this context to train and classify the data. The reason for using SVM is that it is an effective algorithm for classification problems. SVM aims to create a separating boundary between the data to classify them into two different classes.</a:t>
            </a:r>
          </a:p>
          <a:p>
            <a:pPr algn="just">
              <a:lnSpc>
                <a:spcPts val="4123"/>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sp>
        <p:nvSpPr>
          <p:cNvPr name="TextBox 2" id="2"/>
          <p:cNvSpPr txBox="true"/>
          <p:nvPr/>
        </p:nvSpPr>
        <p:spPr>
          <a:xfrm rot="0">
            <a:off x="778568" y="413450"/>
            <a:ext cx="9772316" cy="1835028"/>
          </a:xfrm>
          <a:prstGeom prst="rect">
            <a:avLst/>
          </a:prstGeom>
        </p:spPr>
        <p:txBody>
          <a:bodyPr anchor="t" rtlCol="false" tIns="0" lIns="0" bIns="0" rIns="0">
            <a:spAutoFit/>
          </a:bodyPr>
          <a:lstStyle/>
          <a:p>
            <a:pPr algn="l">
              <a:lnSpc>
                <a:spcPts val="4906"/>
              </a:lnSpc>
            </a:pPr>
            <a:r>
              <a:rPr lang="en-US" sz="3504">
                <a:solidFill>
                  <a:srgbClr val="FFFFFF"/>
                </a:solidFill>
                <a:latin typeface="Open Sans Light"/>
                <a:ea typeface="Open Sans Light"/>
                <a:cs typeface="Open Sans Light"/>
                <a:sym typeface="Open Sans Light"/>
              </a:rPr>
              <a:t>07 training the model using logistic regression </a:t>
            </a:r>
          </a:p>
          <a:p>
            <a:pPr algn="l">
              <a:lnSpc>
                <a:spcPts val="4906"/>
              </a:lnSpc>
            </a:pPr>
          </a:p>
          <a:p>
            <a:pPr algn="l">
              <a:lnSpc>
                <a:spcPts val="4906"/>
              </a:lnSpc>
            </a:pPr>
          </a:p>
        </p:txBody>
      </p:sp>
      <p:grpSp>
        <p:nvGrpSpPr>
          <p:cNvPr name="Group 3" id="3"/>
          <p:cNvGrpSpPr/>
          <p:nvPr/>
        </p:nvGrpSpPr>
        <p:grpSpPr>
          <a:xfrm rot="0">
            <a:off x="-106956" y="1670640"/>
            <a:ext cx="18501911" cy="14903864"/>
            <a:chOff x="0" y="0"/>
            <a:chExt cx="24669215" cy="19871819"/>
          </a:xfrm>
        </p:grpSpPr>
        <p:pic>
          <p:nvPicPr>
            <p:cNvPr name="Picture 4" id="4"/>
            <p:cNvPicPr>
              <a:picLocks noChangeAspect="true"/>
            </p:cNvPicPr>
            <p:nvPr/>
          </p:nvPicPr>
          <p:blipFill>
            <a:blip r:embed="rId2"/>
            <a:srcRect l="0" t="17778" r="0" b="17778"/>
            <a:stretch>
              <a:fillRect/>
            </a:stretch>
          </p:blipFill>
          <p:spPr>
            <a:xfrm flipH="false" flipV="false">
              <a:off x="0" y="0"/>
              <a:ext cx="24669215" cy="19871819"/>
            </a:xfrm>
            <a:prstGeom prst="rect">
              <a:avLst/>
            </a:prstGeom>
          </p:spPr>
        </p:pic>
      </p:grpSp>
      <p:grpSp>
        <p:nvGrpSpPr>
          <p:cNvPr name="Group 5" id="5"/>
          <p:cNvGrpSpPr/>
          <p:nvPr/>
        </p:nvGrpSpPr>
        <p:grpSpPr>
          <a:xfrm rot="0">
            <a:off x="1051002" y="2248478"/>
            <a:ext cx="15984454" cy="7770075"/>
            <a:chOff x="0" y="0"/>
            <a:chExt cx="4209897" cy="2046440"/>
          </a:xfrm>
        </p:grpSpPr>
        <p:sp>
          <p:nvSpPr>
            <p:cNvPr name="Freeform 6" id="6"/>
            <p:cNvSpPr/>
            <p:nvPr/>
          </p:nvSpPr>
          <p:spPr>
            <a:xfrm flipH="false" flipV="false" rot="0">
              <a:off x="0" y="0"/>
              <a:ext cx="4209897" cy="2046440"/>
            </a:xfrm>
            <a:custGeom>
              <a:avLst/>
              <a:gdLst/>
              <a:ahLst/>
              <a:cxnLst/>
              <a:rect r="r" b="b" t="t" l="l"/>
              <a:pathLst>
                <a:path h="2046440" w="4209897">
                  <a:moveTo>
                    <a:pt x="0" y="0"/>
                  </a:moveTo>
                  <a:lnTo>
                    <a:pt x="4209897" y="0"/>
                  </a:lnTo>
                  <a:lnTo>
                    <a:pt x="4209897" y="2046440"/>
                  </a:lnTo>
                  <a:lnTo>
                    <a:pt x="0" y="2046440"/>
                  </a:lnTo>
                  <a:close/>
                </a:path>
              </a:pathLst>
            </a:custGeom>
            <a:solidFill>
              <a:srgbClr val="2E769B"/>
            </a:solidFill>
          </p:spPr>
        </p:sp>
        <p:sp>
          <p:nvSpPr>
            <p:cNvPr name="TextBox 7" id="7"/>
            <p:cNvSpPr txBox="true"/>
            <p:nvPr/>
          </p:nvSpPr>
          <p:spPr>
            <a:xfrm>
              <a:off x="0" y="-38100"/>
              <a:ext cx="4209897" cy="208454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386222" y="5162550"/>
            <a:ext cx="13547006" cy="4471670"/>
          </a:xfrm>
          <a:prstGeom prst="rect">
            <a:avLst/>
          </a:prstGeom>
        </p:spPr>
        <p:txBody>
          <a:bodyPr anchor="t" rtlCol="false" tIns="0" lIns="0" bIns="0" rIns="0">
            <a:spAutoFit/>
          </a:bodyPr>
          <a:lstStyle/>
          <a:p>
            <a:pPr algn="just">
              <a:lnSpc>
                <a:spcPts val="4480"/>
              </a:lnSpc>
            </a:pPr>
            <a:r>
              <a:rPr lang="en-US" sz="3200">
                <a:solidFill>
                  <a:srgbClr val="FFFFFF"/>
                </a:solidFill>
                <a:latin typeface="Open Sans"/>
                <a:ea typeface="Open Sans"/>
                <a:cs typeface="Open Sans"/>
                <a:sym typeface="Open Sans"/>
              </a:rPr>
              <a:t>warnings.filterwarnings("ignore")</a:t>
            </a:r>
          </a:p>
          <a:p>
            <a:pPr algn="l" rtl="true">
              <a:lnSpc>
                <a:spcPts val="4480"/>
              </a:lnSpc>
            </a:pPr>
            <a:r>
              <a:rPr lang="en-US" sz="3200">
                <a:solidFill>
                  <a:srgbClr val="FFFFFF"/>
                </a:solidFill>
                <a:latin typeface="Open Sans"/>
                <a:ea typeface="Open Sans"/>
                <a:cs typeface="Open Sans"/>
                <a:sym typeface="Open Sans"/>
              </a:rPr>
              <a:t>iris = load_iris</a:t>
            </a:r>
            <a:r>
              <a:rPr lang="ar-EG" sz="3200">
                <a:solidFill>
                  <a:srgbClr val="FFFFFF"/>
                </a:solidFill>
                <a:latin typeface="Open Sans"/>
                <a:ea typeface="Open Sans"/>
                <a:cs typeface="Open Sans"/>
                <a:sym typeface="Open Sans"/>
                <a:rtl val="true"/>
              </a:rPr>
              <a:t>()</a:t>
            </a:r>
          </a:p>
          <a:p>
            <a:pPr algn="l" rtl="true">
              <a:lnSpc>
                <a:spcPts val="4480"/>
              </a:lnSpc>
            </a:pPr>
            <a:r>
              <a:rPr lang="en-US" sz="3200">
                <a:solidFill>
                  <a:srgbClr val="FFFFFF"/>
                </a:solidFill>
                <a:latin typeface="Open Sans"/>
                <a:ea typeface="Open Sans"/>
                <a:cs typeface="Open Sans"/>
                <a:sym typeface="Open Sans"/>
              </a:rPr>
              <a:t>X = shuffle [["Age", "Sex" ,"Pclass", "SibSp" ,"Parch", "Fare", "Embarked"]]</a:t>
            </a:r>
          </a:p>
          <a:p>
            <a:pPr algn="l" rtl="true">
              <a:lnSpc>
                <a:spcPts val="4480"/>
              </a:lnSpc>
            </a:pPr>
            <a:r>
              <a:rPr lang="en-US" sz="3200">
                <a:solidFill>
                  <a:srgbClr val="FFFFFF"/>
                </a:solidFill>
                <a:latin typeface="Open Sans"/>
                <a:ea typeface="Open Sans"/>
                <a:cs typeface="Open Sans"/>
                <a:sym typeface="Open Sans"/>
              </a:rPr>
              <a:t>y = shuffle["Survived"]</a:t>
            </a:r>
          </a:p>
          <a:p>
            <a:pPr algn="l" rtl="true">
              <a:lnSpc>
                <a:spcPts val="4480"/>
              </a:lnSpc>
            </a:pPr>
            <a:r>
              <a:rPr lang="ar-EG" sz="3200">
                <a:solidFill>
                  <a:srgbClr val="FFFFFF"/>
                </a:solidFill>
                <a:latin typeface="Open Sans"/>
                <a:ea typeface="Open Sans"/>
                <a:cs typeface="Open Sans"/>
                <a:sym typeface="Open Sans"/>
                <a:rtl val="true"/>
              </a:rPr>
              <a:t>()</a:t>
            </a:r>
            <a:r>
              <a:rPr lang="en-US" sz="3200">
                <a:solidFill>
                  <a:srgbClr val="FFFFFF"/>
                </a:solidFill>
                <a:latin typeface="Open Sans"/>
                <a:ea typeface="Open Sans"/>
                <a:cs typeface="Open Sans"/>
                <a:sym typeface="Open Sans"/>
              </a:rPr>
              <a:t>model = LogisticRegression</a:t>
            </a:r>
          </a:p>
          <a:p>
            <a:pPr algn="l" rtl="true">
              <a:lnSpc>
                <a:spcPts val="4480"/>
              </a:lnSpc>
            </a:pPr>
            <a:r>
              <a:rPr lang="en-US" sz="3200">
                <a:solidFill>
                  <a:srgbClr val="FFFFFF"/>
                </a:solidFill>
                <a:latin typeface="Open Sans"/>
                <a:ea typeface="Open Sans"/>
                <a:cs typeface="Open Sans"/>
                <a:sym typeface="Open Sans"/>
              </a:rPr>
              <a:t>k = 7</a:t>
            </a:r>
          </a:p>
          <a:p>
            <a:pPr algn="l" rtl="true">
              <a:lnSpc>
                <a:spcPts val="4480"/>
              </a:lnSpc>
            </a:pPr>
            <a:r>
              <a:rPr lang="en-US" sz="3200">
                <a:solidFill>
                  <a:srgbClr val="FFFFFF"/>
                </a:solidFill>
                <a:latin typeface="Open Sans"/>
                <a:ea typeface="Open Sans"/>
                <a:cs typeface="Open Sans"/>
                <a:sym typeface="Open Sans"/>
              </a:rPr>
              <a:t>kf = KFold(n_splits=k, shuffle=True, random_state=42)</a:t>
            </a:r>
          </a:p>
          <a:p>
            <a:pPr algn="l" rtl="true">
              <a:lnSpc>
                <a:spcPts val="4480"/>
              </a:lnSpc>
            </a:pPr>
            <a:r>
              <a:rPr lang="en-US" sz="3200">
                <a:solidFill>
                  <a:srgbClr val="FFFFFF"/>
                </a:solidFill>
                <a:latin typeface="Open Sans"/>
                <a:ea typeface="Open Sans"/>
                <a:cs typeface="Open Sans"/>
                <a:sym typeface="Open Sans"/>
              </a:rPr>
              <a:t>scores = cross_val_score(model, X, y, cv=kf)</a:t>
            </a:r>
          </a:p>
        </p:txBody>
      </p:sp>
      <p:sp>
        <p:nvSpPr>
          <p:cNvPr name="TextBox 9" id="9"/>
          <p:cNvSpPr txBox="true"/>
          <p:nvPr/>
        </p:nvSpPr>
        <p:spPr>
          <a:xfrm rot="0">
            <a:off x="1386222" y="2264581"/>
            <a:ext cx="14741208" cy="2878919"/>
          </a:xfrm>
          <a:prstGeom prst="rect">
            <a:avLst/>
          </a:prstGeom>
        </p:spPr>
        <p:txBody>
          <a:bodyPr anchor="t" rtlCol="false" tIns="0" lIns="0" bIns="0" rIns="0">
            <a:spAutoFit/>
          </a:bodyPr>
          <a:lstStyle/>
          <a:p>
            <a:pPr algn="l">
              <a:lnSpc>
                <a:spcPts val="4594"/>
              </a:lnSpc>
            </a:pPr>
            <a:r>
              <a:rPr lang="en-US" sz="3281">
                <a:solidFill>
                  <a:srgbClr val="FFFFFF"/>
                </a:solidFill>
                <a:latin typeface="Open Sans Bold"/>
                <a:ea typeface="Open Sans Bold"/>
                <a:cs typeface="Open Sans Bold"/>
                <a:sym typeface="Open Sans Bold"/>
              </a:rPr>
              <a:t>Explain:</a:t>
            </a:r>
          </a:p>
          <a:p>
            <a:pPr algn="l">
              <a:lnSpc>
                <a:spcPts val="4594"/>
              </a:lnSpc>
            </a:pPr>
            <a:r>
              <a:rPr lang="en-US" sz="3281">
                <a:solidFill>
                  <a:srgbClr val="FFFFFF"/>
                </a:solidFill>
                <a:latin typeface="Open Sans Bold"/>
                <a:ea typeface="Open Sans Bold"/>
                <a:cs typeface="Open Sans Bold"/>
                <a:sym typeface="Open Sans Bold"/>
              </a:rPr>
              <a:t>Logistic regression was used to classify passengers into two categories (survived or not survived) based on certain variables. The model's performance was evaluated using cross-validation with K-Fold.</a:t>
            </a:r>
          </a:p>
          <a:p>
            <a:pPr algn="l">
              <a:lnSpc>
                <a:spcPts val="459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sp>
        <p:nvSpPr>
          <p:cNvPr name="TextBox 2" id="2"/>
          <p:cNvSpPr txBox="true"/>
          <p:nvPr/>
        </p:nvSpPr>
        <p:spPr>
          <a:xfrm rot="0">
            <a:off x="733325" y="390829"/>
            <a:ext cx="9048431" cy="1835028"/>
          </a:xfrm>
          <a:prstGeom prst="rect">
            <a:avLst/>
          </a:prstGeom>
        </p:spPr>
        <p:txBody>
          <a:bodyPr anchor="t" rtlCol="false" tIns="0" lIns="0" bIns="0" rIns="0">
            <a:spAutoFit/>
          </a:bodyPr>
          <a:lstStyle/>
          <a:p>
            <a:pPr algn="l">
              <a:lnSpc>
                <a:spcPts val="4906"/>
              </a:lnSpc>
            </a:pPr>
            <a:r>
              <a:rPr lang="en-US" sz="3504">
                <a:solidFill>
                  <a:srgbClr val="FFFFFF"/>
                </a:solidFill>
                <a:latin typeface="Open Sans Light"/>
                <a:ea typeface="Open Sans Light"/>
                <a:cs typeface="Open Sans Light"/>
                <a:sym typeface="Open Sans Light"/>
              </a:rPr>
              <a:t>08 Measure accuracy using kfold </a:t>
            </a:r>
          </a:p>
          <a:p>
            <a:pPr algn="l">
              <a:lnSpc>
                <a:spcPts val="4906"/>
              </a:lnSpc>
            </a:pPr>
          </a:p>
          <a:p>
            <a:pPr algn="l">
              <a:lnSpc>
                <a:spcPts val="4906"/>
              </a:lnSpc>
            </a:pPr>
          </a:p>
        </p:txBody>
      </p:sp>
      <p:grpSp>
        <p:nvGrpSpPr>
          <p:cNvPr name="Group 3" id="3"/>
          <p:cNvGrpSpPr/>
          <p:nvPr/>
        </p:nvGrpSpPr>
        <p:grpSpPr>
          <a:xfrm rot="0">
            <a:off x="-296890" y="1501971"/>
            <a:ext cx="18584890" cy="9930680"/>
            <a:chOff x="0" y="0"/>
            <a:chExt cx="24779853" cy="13240907"/>
          </a:xfrm>
        </p:grpSpPr>
        <p:pic>
          <p:nvPicPr>
            <p:cNvPr name="Picture 4" id="4"/>
            <p:cNvPicPr>
              <a:picLocks noChangeAspect="true"/>
            </p:cNvPicPr>
            <p:nvPr/>
          </p:nvPicPr>
          <p:blipFill>
            <a:blip r:embed="rId2"/>
            <a:srcRect l="0" t="2502" r="0" b="2502"/>
            <a:stretch>
              <a:fillRect/>
            </a:stretch>
          </p:blipFill>
          <p:spPr>
            <a:xfrm flipH="false" flipV="false">
              <a:off x="0" y="0"/>
              <a:ext cx="24779853" cy="13240907"/>
            </a:xfrm>
            <a:prstGeom prst="rect">
              <a:avLst/>
            </a:prstGeom>
          </p:spPr>
        </p:pic>
      </p:grpSp>
      <p:grpSp>
        <p:nvGrpSpPr>
          <p:cNvPr name="Group 5" id="5"/>
          <p:cNvGrpSpPr/>
          <p:nvPr/>
        </p:nvGrpSpPr>
        <p:grpSpPr>
          <a:xfrm rot="0">
            <a:off x="733325" y="2248478"/>
            <a:ext cx="16525975" cy="7303900"/>
            <a:chOff x="0" y="0"/>
            <a:chExt cx="4352520" cy="1923661"/>
          </a:xfrm>
        </p:grpSpPr>
        <p:sp>
          <p:nvSpPr>
            <p:cNvPr name="Freeform 6" id="6"/>
            <p:cNvSpPr/>
            <p:nvPr/>
          </p:nvSpPr>
          <p:spPr>
            <a:xfrm flipH="false" flipV="false" rot="0">
              <a:off x="0" y="0"/>
              <a:ext cx="4352520" cy="1923661"/>
            </a:xfrm>
            <a:custGeom>
              <a:avLst/>
              <a:gdLst/>
              <a:ahLst/>
              <a:cxnLst/>
              <a:rect r="r" b="b" t="t" l="l"/>
              <a:pathLst>
                <a:path h="1923661" w="4352520">
                  <a:moveTo>
                    <a:pt x="0" y="0"/>
                  </a:moveTo>
                  <a:lnTo>
                    <a:pt x="4352520" y="0"/>
                  </a:lnTo>
                  <a:lnTo>
                    <a:pt x="4352520" y="1923661"/>
                  </a:lnTo>
                  <a:lnTo>
                    <a:pt x="0" y="1923661"/>
                  </a:lnTo>
                  <a:close/>
                </a:path>
              </a:pathLst>
            </a:custGeom>
            <a:solidFill>
              <a:srgbClr val="2E769B"/>
            </a:solidFill>
          </p:spPr>
        </p:sp>
        <p:sp>
          <p:nvSpPr>
            <p:cNvPr name="TextBox 7" id="7"/>
            <p:cNvSpPr txBox="true"/>
            <p:nvPr/>
          </p:nvSpPr>
          <p:spPr>
            <a:xfrm>
              <a:off x="0" y="-38100"/>
              <a:ext cx="4352520" cy="196176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263260" y="5900428"/>
            <a:ext cx="6730662" cy="3205970"/>
          </a:xfrm>
          <a:custGeom>
            <a:avLst/>
            <a:gdLst/>
            <a:ahLst/>
            <a:cxnLst/>
            <a:rect r="r" b="b" t="t" l="l"/>
            <a:pathLst>
              <a:path h="3205970" w="6730662">
                <a:moveTo>
                  <a:pt x="0" y="0"/>
                </a:moveTo>
                <a:lnTo>
                  <a:pt x="6730662" y="0"/>
                </a:lnTo>
                <a:lnTo>
                  <a:pt x="6730662" y="3205970"/>
                </a:lnTo>
                <a:lnTo>
                  <a:pt x="0" y="3205970"/>
                </a:lnTo>
                <a:lnTo>
                  <a:pt x="0" y="0"/>
                </a:lnTo>
                <a:close/>
              </a:path>
            </a:pathLst>
          </a:custGeom>
          <a:blipFill>
            <a:blip r:embed="rId3"/>
            <a:stretch>
              <a:fillRect l="0" t="0" r="0" b="0"/>
            </a:stretch>
          </a:blipFill>
        </p:spPr>
      </p:sp>
      <p:sp>
        <p:nvSpPr>
          <p:cNvPr name="TextBox 9" id="9"/>
          <p:cNvSpPr txBox="true"/>
          <p:nvPr/>
        </p:nvSpPr>
        <p:spPr>
          <a:xfrm rot="0">
            <a:off x="809108" y="6125708"/>
            <a:ext cx="10454152" cy="2980690"/>
          </a:xfrm>
          <a:prstGeom prst="rect">
            <a:avLst/>
          </a:prstGeom>
        </p:spPr>
        <p:txBody>
          <a:bodyPr anchor="t" rtlCol="false" tIns="0" lIns="0" bIns="0" rIns="0">
            <a:spAutoFit/>
          </a:bodyPr>
          <a:lstStyle/>
          <a:p>
            <a:pPr algn="just">
              <a:lnSpc>
                <a:spcPts val="4759"/>
              </a:lnSpc>
            </a:pPr>
            <a:r>
              <a:rPr lang="en-US" sz="3399">
                <a:solidFill>
                  <a:srgbClr val="FFFFFF"/>
                </a:solidFill>
                <a:latin typeface="Open Sans"/>
                <a:ea typeface="Open Sans"/>
                <a:cs typeface="Open Sans"/>
                <a:sym typeface="Open Sans"/>
              </a:rPr>
              <a:t>for fold, score in enumerate(scores):</a:t>
            </a:r>
          </a:p>
          <a:p>
            <a:pPr algn="l" rtl="true">
              <a:lnSpc>
                <a:spcPts val="4759"/>
              </a:lnSpc>
            </a:pPr>
            <a:r>
              <a:rPr lang="ar-EG" sz="3399">
                <a:solidFill>
                  <a:srgbClr val="FFFFFF"/>
                </a:solidFill>
                <a:latin typeface="Open Sans"/>
                <a:ea typeface="Open Sans"/>
                <a:cs typeface="Open Sans"/>
                <a:sym typeface="Open Sans"/>
                <a:rtl val="true"/>
              </a:rPr>
              <a:t>    </a:t>
            </a:r>
            <a:r>
              <a:rPr lang="en-US" sz="3399">
                <a:solidFill>
                  <a:srgbClr val="FFFFFF"/>
                </a:solidFill>
                <a:latin typeface="Open Sans"/>
                <a:ea typeface="Open Sans"/>
                <a:cs typeface="Open Sans"/>
                <a:sym typeface="Open Sans"/>
              </a:rPr>
              <a:t>print(f"Fold {fold+1}: {score*100}","%")</a:t>
            </a:r>
          </a:p>
          <a:p>
            <a:pPr algn="l" rtl="true">
              <a:lnSpc>
                <a:spcPts val="4759"/>
              </a:lnSpc>
            </a:pPr>
          </a:p>
          <a:p>
            <a:pPr algn="l" rtl="true">
              <a:lnSpc>
                <a:spcPts val="4759"/>
              </a:lnSpc>
            </a:pPr>
            <a:r>
              <a:rPr lang="en-US" sz="3399">
                <a:solidFill>
                  <a:srgbClr val="FFFFFF"/>
                </a:solidFill>
                <a:latin typeface="Open Sans"/>
                <a:ea typeface="Open Sans"/>
                <a:cs typeface="Open Sans"/>
                <a:sym typeface="Open Sans"/>
              </a:rPr>
              <a:t>print(f"Mean accuracy: {scores.mean()*100}","%")</a:t>
            </a:r>
          </a:p>
          <a:p>
            <a:pPr algn="l" rtl="true">
              <a:lnSpc>
                <a:spcPts val="4759"/>
              </a:lnSpc>
            </a:pPr>
            <a:r>
              <a:rPr lang="en-US" sz="3399">
                <a:solidFill>
                  <a:srgbClr val="FFFFFF"/>
                </a:solidFill>
                <a:latin typeface="Open Sans"/>
                <a:ea typeface="Open Sans"/>
                <a:cs typeface="Open Sans"/>
                <a:sym typeface="Open Sans"/>
              </a:rPr>
              <a:t>print(f"Standard deviation: {scores.std()*100}","%")</a:t>
            </a:r>
          </a:p>
        </p:txBody>
      </p:sp>
      <p:sp>
        <p:nvSpPr>
          <p:cNvPr name="TextBox 10" id="10"/>
          <p:cNvSpPr txBox="true"/>
          <p:nvPr/>
        </p:nvSpPr>
        <p:spPr>
          <a:xfrm rot="0">
            <a:off x="1028700" y="2539460"/>
            <a:ext cx="14598837" cy="3580765"/>
          </a:xfrm>
          <a:prstGeom prst="rect">
            <a:avLst/>
          </a:prstGeom>
        </p:spPr>
        <p:txBody>
          <a:bodyPr anchor="t" rtlCol="false" tIns="0" lIns="0" bIns="0" rIns="0">
            <a:spAutoFit/>
          </a:bodyPr>
          <a:lstStyle/>
          <a:p>
            <a:pPr algn="just">
              <a:lnSpc>
                <a:spcPts val="4759"/>
              </a:lnSpc>
            </a:pPr>
            <a:r>
              <a:rPr lang="en-US" sz="3399">
                <a:solidFill>
                  <a:srgbClr val="FFFFFF"/>
                </a:solidFill>
                <a:latin typeface="Open Sans Bold"/>
                <a:ea typeface="Open Sans Bold"/>
                <a:cs typeface="Open Sans Bold"/>
                <a:sym typeface="Open Sans Bold"/>
              </a:rPr>
              <a:t>Explain:</a:t>
            </a:r>
          </a:p>
          <a:p>
            <a:pPr algn="just">
              <a:lnSpc>
                <a:spcPts val="4759"/>
              </a:lnSpc>
            </a:pPr>
            <a:r>
              <a:rPr lang="en-US" sz="3399">
                <a:solidFill>
                  <a:srgbClr val="FFFFFF"/>
                </a:solidFill>
                <a:latin typeface="Open Sans Bold"/>
                <a:ea typeface="Open Sans Bold"/>
                <a:cs typeface="Open Sans Bold"/>
                <a:sym typeface="Open Sans Bold"/>
              </a:rPr>
              <a:t>K-fold cross-validation was used to evaluate the model's accuracy. The data was divided into folds, and the model was trained and tested on different subsets of the data. The average accuracy and standard deviation were calculated across the folds.</a:t>
            </a:r>
          </a:p>
          <a:p>
            <a:pPr algn="just">
              <a:lnSpc>
                <a:spcPts val="4759"/>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8334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164556" y="1028700"/>
          <a:ext cx="13244512" cy="4410075"/>
        </p:xfrm>
        <a:graphic>
          <a:graphicData uri="http://schemas.openxmlformats.org/drawingml/2006/table">
            <a:tbl>
              <a:tblPr/>
              <a:tblGrid>
                <a:gridCol w="3472210"/>
                <a:gridCol w="3579598"/>
                <a:gridCol w="2935270"/>
                <a:gridCol w="3257434"/>
              </a:tblGrid>
              <a:tr h="1370958">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Algorithm</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Accuracy</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Precision</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Recall</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370958">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SVM</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668159">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Random Forest</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Moderate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Moderate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357188" y="6550086"/>
            <a:ext cx="17573625" cy="1835028"/>
          </a:xfrm>
          <a:prstGeom prst="rect">
            <a:avLst/>
          </a:prstGeom>
        </p:spPr>
        <p:txBody>
          <a:bodyPr anchor="t" rtlCol="false" tIns="0" lIns="0" bIns="0" rIns="0">
            <a:spAutoFit/>
          </a:bodyPr>
          <a:lstStyle/>
          <a:p>
            <a:pPr algn="ctr">
              <a:lnSpc>
                <a:spcPts val="4906"/>
              </a:lnSpc>
              <a:spcBef>
                <a:spcPct val="0"/>
              </a:spcBef>
            </a:pPr>
            <a:r>
              <a:rPr lang="en-US" sz="3504">
                <a:solidFill>
                  <a:srgbClr val="FFFFFF"/>
                </a:solidFill>
                <a:latin typeface="Open Sans Bold"/>
                <a:ea typeface="Open Sans Bold"/>
                <a:cs typeface="Open Sans Bold"/>
                <a:sym typeface="Open Sans Bold"/>
              </a:rPr>
              <a:t>Accuracy:</a:t>
            </a:r>
            <a:r>
              <a:rPr lang="en-US" sz="3504">
                <a:solidFill>
                  <a:srgbClr val="FFFFFF"/>
                </a:solidFill>
                <a:latin typeface="Open Sans Light"/>
                <a:ea typeface="Open Sans Light"/>
                <a:cs typeface="Open Sans Light"/>
                <a:sym typeface="Open Sans Light"/>
              </a:rPr>
              <a:t> Both SVM and Random Forest algorithms are known for their high accuracy in classification tasks. They can effectively handle complex datasets and provide accurate predictions.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8334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164556" y="1028700"/>
          <a:ext cx="13244512" cy="4410075"/>
        </p:xfrm>
        <a:graphic>
          <a:graphicData uri="http://schemas.openxmlformats.org/drawingml/2006/table">
            <a:tbl>
              <a:tblPr/>
              <a:tblGrid>
                <a:gridCol w="3472210"/>
                <a:gridCol w="3579598"/>
                <a:gridCol w="2935270"/>
                <a:gridCol w="3257434"/>
              </a:tblGrid>
              <a:tr h="1370958">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Algorithm</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Accuracy</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Precision</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Recall</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370958">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SVM</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668159">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Random Forest</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Moderate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Moderate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1278731" y="6399335"/>
            <a:ext cx="16230600" cy="3073278"/>
          </a:xfrm>
          <a:prstGeom prst="rect">
            <a:avLst/>
          </a:prstGeom>
        </p:spPr>
        <p:txBody>
          <a:bodyPr anchor="t" rtlCol="false" tIns="0" lIns="0" bIns="0" rIns="0">
            <a:spAutoFit/>
          </a:bodyPr>
          <a:lstStyle/>
          <a:p>
            <a:pPr algn="ctr">
              <a:lnSpc>
                <a:spcPts val="4906"/>
              </a:lnSpc>
              <a:spcBef>
                <a:spcPct val="0"/>
              </a:spcBef>
            </a:pPr>
            <a:r>
              <a:rPr lang="en-US" sz="3504">
                <a:solidFill>
                  <a:srgbClr val="FFFFFF"/>
                </a:solidFill>
                <a:latin typeface="Open Sans Bold"/>
                <a:ea typeface="Open Sans Bold"/>
                <a:cs typeface="Open Sans Bold"/>
                <a:sym typeface="Open Sans Bold"/>
              </a:rPr>
              <a:t>Precision:</a:t>
            </a:r>
            <a:r>
              <a:rPr lang="en-US" sz="3504">
                <a:solidFill>
                  <a:srgbClr val="FFFFFF"/>
                </a:solidFill>
                <a:latin typeface="Open Sans Light"/>
                <a:ea typeface="Open Sans Light"/>
                <a:cs typeface="Open Sans Light"/>
                <a:sym typeface="Open Sans Light"/>
              </a:rPr>
              <a:t> SVM tends to have a higher precision compared to Random Forest. SVM focuses on maximizing the margin between classes, which can result in better precision by reducing false positives. On the other hand, Random Forest uses an ensemble of decision trees, which may lead to some misclassifications and lower precision.</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8334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164556" y="1028700"/>
          <a:ext cx="13244512" cy="4410075"/>
        </p:xfrm>
        <a:graphic>
          <a:graphicData uri="http://schemas.openxmlformats.org/drawingml/2006/table">
            <a:tbl>
              <a:tblPr/>
              <a:tblGrid>
                <a:gridCol w="3472210"/>
                <a:gridCol w="3579598"/>
                <a:gridCol w="2935270"/>
                <a:gridCol w="3257434"/>
              </a:tblGrid>
              <a:tr h="1370958">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Algorithm</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Accuracy</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Precision</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Recall</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370958">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SVM</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668159">
                <a:tc>
                  <a:txBody>
                    <a:bodyPr anchor="t" rtlCol="false"/>
                    <a:lstStyle/>
                    <a:p>
                      <a:pPr algn="l">
                        <a:lnSpc>
                          <a:spcPts val="4559"/>
                        </a:lnSpc>
                        <a:defRPr/>
                      </a:pPr>
                      <a:r>
                        <a:rPr lang="en-US" sz="3256">
                          <a:solidFill>
                            <a:srgbClr val="FFFFFF"/>
                          </a:solidFill>
                          <a:latin typeface="Open Sans Bold"/>
                          <a:ea typeface="Open Sans Bold"/>
                          <a:cs typeface="Open Sans Bold"/>
                          <a:sym typeface="Open Sans Bold"/>
                        </a:rPr>
                        <a:t>Random Forest</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High</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Moderate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lnSpc>
                          <a:spcPts val="4559"/>
                        </a:lnSpc>
                        <a:defRPr/>
                      </a:pPr>
                      <a:r>
                        <a:rPr lang="en-US" sz="3256">
                          <a:solidFill>
                            <a:srgbClr val="FFFFFF"/>
                          </a:solidFill>
                          <a:latin typeface="Open Sans"/>
                          <a:ea typeface="Open Sans"/>
                          <a:cs typeface="Open Sans"/>
                          <a:sym typeface="Open Sans"/>
                        </a:rPr>
                        <a:t>Moderate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321469" y="6308847"/>
            <a:ext cx="17645062" cy="3468883"/>
          </a:xfrm>
          <a:prstGeom prst="rect">
            <a:avLst/>
          </a:prstGeom>
        </p:spPr>
        <p:txBody>
          <a:bodyPr anchor="t" rtlCol="false" tIns="0" lIns="0" bIns="0" rIns="0">
            <a:spAutoFit/>
          </a:bodyPr>
          <a:lstStyle/>
          <a:p>
            <a:pPr algn="ctr">
              <a:lnSpc>
                <a:spcPts val="4626"/>
              </a:lnSpc>
              <a:spcBef>
                <a:spcPct val="0"/>
              </a:spcBef>
            </a:pPr>
            <a:r>
              <a:rPr lang="en-US" sz="3304">
                <a:solidFill>
                  <a:srgbClr val="FFFFFF"/>
                </a:solidFill>
                <a:latin typeface="Open Sans Bold"/>
                <a:ea typeface="Open Sans Bold"/>
                <a:cs typeface="Open Sans Bold"/>
                <a:sym typeface="Open Sans Bold"/>
              </a:rPr>
              <a:t>R</a:t>
            </a:r>
            <a:r>
              <a:rPr lang="en-US" sz="3304">
                <a:solidFill>
                  <a:srgbClr val="FFFFFF"/>
                </a:solidFill>
                <a:latin typeface="Open Sans Bold"/>
                <a:ea typeface="Open Sans Bold"/>
                <a:cs typeface="Open Sans Bold"/>
                <a:sym typeface="Open Sans Bold"/>
              </a:rPr>
              <a:t>ecall: </a:t>
            </a:r>
            <a:r>
              <a:rPr lang="en-US" sz="3304">
                <a:solidFill>
                  <a:srgbClr val="FFFFFF"/>
                </a:solidFill>
                <a:latin typeface="Open Sans"/>
                <a:ea typeface="Open Sans"/>
                <a:cs typeface="Open Sans"/>
                <a:sym typeface="Open Sans"/>
              </a:rPr>
              <a:t>Both SVM and Random Forest algorithms generally perform well in terms of recall. SVM aims to find the decision boundary that maximizes the margin, allowing it to capture most of the positive instances and achieve high recall. Random Forest combines multiple decision trees, which can effectively capture important features and contribute to good recall rates.</a:t>
            </a:r>
          </a:p>
          <a:p>
            <a:pPr algn="ctr">
              <a:lnSpc>
                <a:spcPts val="4626"/>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83349"/>
        </a:solidFill>
      </p:bgPr>
    </p:bg>
    <p:spTree>
      <p:nvGrpSpPr>
        <p:cNvPr id="1" name=""/>
        <p:cNvGrpSpPr/>
        <p:nvPr/>
      </p:nvGrpSpPr>
      <p:grpSpPr>
        <a:xfrm>
          <a:off x="0" y="0"/>
          <a:ext cx="0" cy="0"/>
          <a:chOff x="0" y="0"/>
          <a:chExt cx="0" cy="0"/>
        </a:xfrm>
      </p:grpSpPr>
      <p:sp>
        <p:nvSpPr>
          <p:cNvPr name="TextBox 2" id="2"/>
          <p:cNvSpPr txBox="true"/>
          <p:nvPr/>
        </p:nvSpPr>
        <p:spPr>
          <a:xfrm rot="0">
            <a:off x="0" y="2644836"/>
            <a:ext cx="18288000" cy="4311528"/>
          </a:xfrm>
          <a:prstGeom prst="rect">
            <a:avLst/>
          </a:prstGeom>
        </p:spPr>
        <p:txBody>
          <a:bodyPr anchor="t" rtlCol="false" tIns="0" lIns="0" bIns="0" rIns="0">
            <a:spAutoFit/>
          </a:bodyPr>
          <a:lstStyle/>
          <a:p>
            <a:pPr algn="ctr">
              <a:lnSpc>
                <a:spcPts val="4906"/>
              </a:lnSpc>
              <a:spcBef>
                <a:spcPct val="0"/>
              </a:spcBef>
            </a:pPr>
            <a:r>
              <a:rPr lang="en-US" sz="3504">
                <a:solidFill>
                  <a:srgbClr val="FFFFFF"/>
                </a:solidFill>
                <a:latin typeface="Open Sans Bold"/>
                <a:ea typeface="Open Sans Bold"/>
                <a:cs typeface="Open Sans Bold"/>
                <a:sym typeface="Open Sans Bold"/>
              </a:rPr>
              <a:t>SVM is often preferred when:</a:t>
            </a:r>
          </a:p>
          <a:p>
            <a:pPr algn="ctr">
              <a:lnSpc>
                <a:spcPts val="4906"/>
              </a:lnSpc>
              <a:spcBef>
                <a:spcPct val="0"/>
              </a:spcBef>
            </a:pPr>
          </a:p>
          <a:p>
            <a:pPr algn="ctr">
              <a:lnSpc>
                <a:spcPts val="4906"/>
              </a:lnSpc>
              <a:spcBef>
                <a:spcPct val="0"/>
              </a:spcBef>
            </a:pPr>
            <a:r>
              <a:rPr lang="en-US" sz="3504">
                <a:solidFill>
                  <a:srgbClr val="FFFFFF"/>
                </a:solidFill>
                <a:latin typeface="Open Sans Light"/>
                <a:ea typeface="Open Sans Light"/>
                <a:cs typeface="Open Sans Light"/>
                <a:sym typeface="Open Sans Light"/>
              </a:rPr>
              <a:t>The dataset has a small number of features compared to the number of samples.</a:t>
            </a:r>
          </a:p>
          <a:p>
            <a:pPr algn="ctr">
              <a:lnSpc>
                <a:spcPts val="4906"/>
              </a:lnSpc>
              <a:spcBef>
                <a:spcPct val="0"/>
              </a:spcBef>
            </a:pPr>
            <a:r>
              <a:rPr lang="en-US" sz="3504">
                <a:solidFill>
                  <a:srgbClr val="FFFFFF"/>
                </a:solidFill>
                <a:latin typeface="Open Sans Light"/>
                <a:ea typeface="Open Sans Light"/>
                <a:cs typeface="Open Sans Light"/>
                <a:sym typeface="Open Sans Light"/>
              </a:rPr>
              <a:t>The decision boundary between classes is expected to be relatively clear and well-defined.</a:t>
            </a:r>
          </a:p>
          <a:p>
            <a:pPr algn="ctr">
              <a:lnSpc>
                <a:spcPts val="4906"/>
              </a:lnSpc>
              <a:spcBef>
                <a:spcPct val="0"/>
              </a:spcBef>
            </a:pPr>
            <a:r>
              <a:rPr lang="en-US" sz="3504">
                <a:solidFill>
                  <a:srgbClr val="FFFFFF"/>
                </a:solidFill>
                <a:latin typeface="Open Sans Light"/>
                <a:ea typeface="Open Sans Light"/>
                <a:cs typeface="Open Sans Light"/>
                <a:sym typeface="Open Sans Light"/>
              </a:rPr>
              <a:t>The focus is on maximizing the margin between classes and reducing false positives and false negatives.</a:t>
            </a:r>
          </a:p>
          <a:p>
            <a:pPr algn="ctr">
              <a:lnSpc>
                <a:spcPts val="4906"/>
              </a:lnSpc>
              <a:spcBef>
                <a:spcPct val="0"/>
              </a:spcBef>
            </a:pPr>
            <a:r>
              <a:rPr lang="en-US" sz="3504">
                <a:solidFill>
                  <a:srgbClr val="FFFFFF"/>
                </a:solidFill>
                <a:latin typeface="Open Sans Light"/>
                <a:ea typeface="Open Sans Light"/>
                <a:cs typeface="Open Sans Light"/>
                <a:sym typeface="Open Sans Light"/>
              </a:rPr>
              <a:t>There is a need for high precision in classification.</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83349"/>
        </a:solidFill>
      </p:bgPr>
    </p:bg>
    <p:spTree>
      <p:nvGrpSpPr>
        <p:cNvPr id="1" name=""/>
        <p:cNvGrpSpPr/>
        <p:nvPr/>
      </p:nvGrpSpPr>
      <p:grpSpPr>
        <a:xfrm>
          <a:off x="0" y="0"/>
          <a:ext cx="0" cy="0"/>
          <a:chOff x="0" y="0"/>
          <a:chExt cx="0" cy="0"/>
        </a:xfrm>
      </p:grpSpPr>
      <p:sp>
        <p:nvSpPr>
          <p:cNvPr name="TextBox 2" id="2"/>
          <p:cNvSpPr txBox="true"/>
          <p:nvPr/>
        </p:nvSpPr>
        <p:spPr>
          <a:xfrm rot="0">
            <a:off x="214312" y="2882961"/>
            <a:ext cx="17859375" cy="3692403"/>
          </a:xfrm>
          <a:prstGeom prst="rect">
            <a:avLst/>
          </a:prstGeom>
        </p:spPr>
        <p:txBody>
          <a:bodyPr anchor="t" rtlCol="false" tIns="0" lIns="0" bIns="0" rIns="0">
            <a:spAutoFit/>
          </a:bodyPr>
          <a:lstStyle/>
          <a:p>
            <a:pPr algn="ctr">
              <a:lnSpc>
                <a:spcPts val="4906"/>
              </a:lnSpc>
              <a:spcBef>
                <a:spcPct val="0"/>
              </a:spcBef>
            </a:pPr>
            <a:r>
              <a:rPr lang="en-US" sz="3504">
                <a:solidFill>
                  <a:srgbClr val="FFFFFF"/>
                </a:solidFill>
                <a:latin typeface="Open Sans Bold"/>
                <a:ea typeface="Open Sans Bold"/>
                <a:cs typeface="Open Sans Bold"/>
                <a:sym typeface="Open Sans Bold"/>
              </a:rPr>
              <a:t>Random Forest </a:t>
            </a:r>
            <a:r>
              <a:rPr lang="en-US" sz="3504">
                <a:solidFill>
                  <a:srgbClr val="FFFFFF"/>
                </a:solidFill>
                <a:latin typeface="Open Sans Bold"/>
                <a:ea typeface="Open Sans Bold"/>
                <a:cs typeface="Open Sans Bold"/>
                <a:sym typeface="Open Sans Bold"/>
              </a:rPr>
              <a:t>is often preferred when:</a:t>
            </a:r>
          </a:p>
          <a:p>
            <a:pPr algn="ctr">
              <a:lnSpc>
                <a:spcPts val="4906"/>
              </a:lnSpc>
              <a:spcBef>
                <a:spcPct val="0"/>
              </a:spcBef>
            </a:pPr>
            <a:r>
              <a:rPr lang="en-US" sz="3504">
                <a:solidFill>
                  <a:srgbClr val="FFFFFF"/>
                </a:solidFill>
                <a:latin typeface="Open Sans"/>
                <a:ea typeface="Open Sans"/>
                <a:cs typeface="Open Sans"/>
                <a:sym typeface="Open Sans"/>
              </a:rPr>
              <a:t>The dataset has a large number of features or dimensions.</a:t>
            </a:r>
          </a:p>
          <a:p>
            <a:pPr algn="ctr">
              <a:lnSpc>
                <a:spcPts val="4906"/>
              </a:lnSpc>
              <a:spcBef>
                <a:spcPct val="0"/>
              </a:spcBef>
            </a:pPr>
            <a:r>
              <a:rPr lang="en-US" sz="3504">
                <a:solidFill>
                  <a:srgbClr val="FFFFFF"/>
                </a:solidFill>
                <a:latin typeface="Open Sans"/>
                <a:ea typeface="Open Sans"/>
                <a:cs typeface="Open Sans"/>
                <a:sym typeface="Open Sans"/>
              </a:rPr>
              <a:t>The decision boundary is expected to be complex or nonlinear.</a:t>
            </a:r>
          </a:p>
          <a:p>
            <a:pPr algn="ctr">
              <a:lnSpc>
                <a:spcPts val="4906"/>
              </a:lnSpc>
              <a:spcBef>
                <a:spcPct val="0"/>
              </a:spcBef>
            </a:pPr>
            <a:r>
              <a:rPr lang="en-US" sz="3504">
                <a:solidFill>
                  <a:srgbClr val="FFFFFF"/>
                </a:solidFill>
                <a:latin typeface="Open Sans"/>
                <a:ea typeface="Open Sans"/>
                <a:cs typeface="Open Sans"/>
                <a:sym typeface="Open Sans"/>
              </a:rPr>
              <a:t>There is a need for handling missing data or outliers effectively.</a:t>
            </a:r>
          </a:p>
          <a:p>
            <a:pPr algn="ctr">
              <a:lnSpc>
                <a:spcPts val="4906"/>
              </a:lnSpc>
              <a:spcBef>
                <a:spcPct val="0"/>
              </a:spcBef>
            </a:pPr>
            <a:r>
              <a:rPr lang="en-US" sz="3504">
                <a:solidFill>
                  <a:srgbClr val="FFFFFF"/>
                </a:solidFill>
                <a:latin typeface="Open Sans"/>
                <a:ea typeface="Open Sans"/>
                <a:cs typeface="Open Sans"/>
                <a:sym typeface="Open Sans"/>
              </a:rPr>
              <a:t>There is a desire for an ensemble model that can provide feature importance ranking.</a:t>
            </a:r>
          </a:p>
          <a:p>
            <a:pPr algn="ctr">
              <a:lnSpc>
                <a:spcPts val="4906"/>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grpSp>
        <p:nvGrpSpPr>
          <p:cNvPr name="Group 2" id="2"/>
          <p:cNvGrpSpPr/>
          <p:nvPr/>
        </p:nvGrpSpPr>
        <p:grpSpPr>
          <a:xfrm rot="0">
            <a:off x="2010494" y="2010494"/>
            <a:ext cx="14267011" cy="6266011"/>
            <a:chOff x="0" y="0"/>
            <a:chExt cx="19022682" cy="8354682"/>
          </a:xfrm>
        </p:grpSpPr>
        <p:pic>
          <p:nvPicPr>
            <p:cNvPr name="Picture 3" id="3"/>
            <p:cNvPicPr>
              <a:picLocks noChangeAspect="true"/>
            </p:cNvPicPr>
            <p:nvPr/>
          </p:nvPicPr>
          <p:blipFill>
            <a:blip r:embed="rId2"/>
            <a:srcRect l="0" t="10960" r="0" b="10960"/>
            <a:stretch>
              <a:fillRect/>
            </a:stretch>
          </p:blipFill>
          <p:spPr>
            <a:xfrm flipH="false" flipV="false">
              <a:off x="0" y="0"/>
              <a:ext cx="19022682" cy="8354682"/>
            </a:xfrm>
            <a:prstGeom prst="rect">
              <a:avLst/>
            </a:prstGeom>
          </p:spPr>
        </p:pic>
      </p:grpSp>
      <p:grpSp>
        <p:nvGrpSpPr>
          <p:cNvPr name="Group 4" id="4"/>
          <p:cNvGrpSpPr/>
          <p:nvPr/>
        </p:nvGrpSpPr>
        <p:grpSpPr>
          <a:xfrm rot="0">
            <a:off x="9929852" y="4990719"/>
            <a:ext cx="6347654" cy="3285787"/>
            <a:chOff x="0" y="0"/>
            <a:chExt cx="1671810" cy="865392"/>
          </a:xfrm>
        </p:grpSpPr>
        <p:sp>
          <p:nvSpPr>
            <p:cNvPr name="Freeform 5" id="5"/>
            <p:cNvSpPr/>
            <p:nvPr/>
          </p:nvSpPr>
          <p:spPr>
            <a:xfrm flipH="false" flipV="false" rot="0">
              <a:off x="0" y="0"/>
              <a:ext cx="1671810" cy="865392"/>
            </a:xfrm>
            <a:custGeom>
              <a:avLst/>
              <a:gdLst/>
              <a:ahLst/>
              <a:cxnLst/>
              <a:rect r="r" b="b" t="t" l="l"/>
              <a:pathLst>
                <a:path h="865392" w="1671810">
                  <a:moveTo>
                    <a:pt x="0" y="0"/>
                  </a:moveTo>
                  <a:lnTo>
                    <a:pt x="1671810" y="0"/>
                  </a:lnTo>
                  <a:lnTo>
                    <a:pt x="1671810" y="865392"/>
                  </a:lnTo>
                  <a:lnTo>
                    <a:pt x="0" y="865392"/>
                  </a:lnTo>
                  <a:close/>
                </a:path>
              </a:pathLst>
            </a:custGeom>
            <a:solidFill>
              <a:srgbClr val="2E769B"/>
            </a:solidFill>
          </p:spPr>
        </p:sp>
        <p:sp>
          <p:nvSpPr>
            <p:cNvPr name="TextBox 6" id="6"/>
            <p:cNvSpPr txBox="true"/>
            <p:nvPr/>
          </p:nvSpPr>
          <p:spPr>
            <a:xfrm>
              <a:off x="0" y="-38100"/>
              <a:ext cx="1671810" cy="90349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615131" y="5624542"/>
            <a:ext cx="4253221" cy="1326412"/>
          </a:xfrm>
          <a:prstGeom prst="rect">
            <a:avLst/>
          </a:prstGeom>
        </p:spPr>
        <p:txBody>
          <a:bodyPr anchor="t" rtlCol="false" tIns="0" lIns="0" bIns="0" rIns="0">
            <a:spAutoFit/>
          </a:bodyPr>
          <a:lstStyle/>
          <a:p>
            <a:pPr algn="l">
              <a:lnSpc>
                <a:spcPts val="5220"/>
              </a:lnSpc>
            </a:pPr>
            <a:r>
              <a:rPr lang="en-US" sz="4619">
                <a:solidFill>
                  <a:srgbClr val="FFFFFF"/>
                </a:solidFill>
                <a:latin typeface="Open Sans Light"/>
                <a:ea typeface="Open Sans Light"/>
                <a:cs typeface="Open Sans Light"/>
                <a:sym typeface="Open Sans Light"/>
              </a:rPr>
              <a:t>Thank you &amp;</a:t>
            </a:r>
          </a:p>
          <a:p>
            <a:pPr algn="l">
              <a:lnSpc>
                <a:spcPts val="5220"/>
              </a:lnSpc>
            </a:pPr>
            <a:r>
              <a:rPr lang="en-US" sz="4619">
                <a:solidFill>
                  <a:srgbClr val="FFFFFF"/>
                </a:solidFill>
                <a:latin typeface="Open Sans Light"/>
                <a:ea typeface="Open Sans Light"/>
                <a:cs typeface="Open Sans Light"/>
                <a:sym typeface="Open Sans Light"/>
              </a:rPr>
              <a:t>keep on coding!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sp>
        <p:nvSpPr>
          <p:cNvPr name="TextBox 2" id="2"/>
          <p:cNvSpPr txBox="true"/>
          <p:nvPr/>
        </p:nvSpPr>
        <p:spPr>
          <a:xfrm rot="0">
            <a:off x="895622" y="422397"/>
            <a:ext cx="3839925" cy="655833"/>
          </a:xfrm>
          <a:prstGeom prst="rect">
            <a:avLst/>
          </a:prstGeom>
        </p:spPr>
        <p:txBody>
          <a:bodyPr anchor="t" rtlCol="false" tIns="0" lIns="0" bIns="0" rIns="0">
            <a:spAutoFit/>
          </a:bodyPr>
          <a:lstStyle/>
          <a:p>
            <a:pPr algn="l">
              <a:lnSpc>
                <a:spcPts val="5326"/>
              </a:lnSpc>
            </a:pPr>
            <a:r>
              <a:rPr lang="en-US" sz="3804">
                <a:solidFill>
                  <a:srgbClr val="FFFFFF"/>
                </a:solidFill>
                <a:latin typeface="Open Sans"/>
                <a:ea typeface="Open Sans"/>
                <a:cs typeface="Open Sans"/>
                <a:sym typeface="Open Sans"/>
              </a:rPr>
              <a:t>01 Introduction</a:t>
            </a:r>
          </a:p>
        </p:txBody>
      </p:sp>
      <p:grpSp>
        <p:nvGrpSpPr>
          <p:cNvPr name="Group 3" id="3"/>
          <p:cNvGrpSpPr/>
          <p:nvPr/>
        </p:nvGrpSpPr>
        <p:grpSpPr>
          <a:xfrm rot="0">
            <a:off x="2600681" y="1493013"/>
            <a:ext cx="15687319" cy="11936918"/>
            <a:chOff x="0" y="0"/>
            <a:chExt cx="20916425" cy="15915891"/>
          </a:xfrm>
        </p:grpSpPr>
        <p:pic>
          <p:nvPicPr>
            <p:cNvPr name="Picture 4" id="4"/>
            <p:cNvPicPr>
              <a:picLocks noChangeAspect="true"/>
            </p:cNvPicPr>
            <p:nvPr/>
          </p:nvPicPr>
          <p:blipFill>
            <a:blip r:embed="rId2"/>
            <a:srcRect l="0" t="19562" r="0" b="19562"/>
            <a:stretch>
              <a:fillRect/>
            </a:stretch>
          </p:blipFill>
          <p:spPr>
            <a:xfrm flipH="false" flipV="false">
              <a:off x="0" y="0"/>
              <a:ext cx="20916425" cy="15915891"/>
            </a:xfrm>
            <a:prstGeom prst="rect">
              <a:avLst/>
            </a:prstGeom>
          </p:spPr>
        </p:pic>
      </p:grpSp>
      <p:grpSp>
        <p:nvGrpSpPr>
          <p:cNvPr name="Group 5" id="5"/>
          <p:cNvGrpSpPr/>
          <p:nvPr/>
        </p:nvGrpSpPr>
        <p:grpSpPr>
          <a:xfrm rot="0">
            <a:off x="3635065" y="2413655"/>
            <a:ext cx="12572114" cy="6624954"/>
            <a:chOff x="0" y="0"/>
            <a:chExt cx="3311174" cy="1744844"/>
          </a:xfrm>
        </p:grpSpPr>
        <p:sp>
          <p:nvSpPr>
            <p:cNvPr name="Freeform 6" id="6"/>
            <p:cNvSpPr/>
            <p:nvPr/>
          </p:nvSpPr>
          <p:spPr>
            <a:xfrm flipH="false" flipV="false" rot="0">
              <a:off x="0" y="0"/>
              <a:ext cx="3311174" cy="1744844"/>
            </a:xfrm>
            <a:custGeom>
              <a:avLst/>
              <a:gdLst/>
              <a:ahLst/>
              <a:cxnLst/>
              <a:rect r="r" b="b" t="t" l="l"/>
              <a:pathLst>
                <a:path h="1744844" w="3311174">
                  <a:moveTo>
                    <a:pt x="0" y="0"/>
                  </a:moveTo>
                  <a:lnTo>
                    <a:pt x="3311174" y="0"/>
                  </a:lnTo>
                  <a:lnTo>
                    <a:pt x="3311174" y="1744844"/>
                  </a:lnTo>
                  <a:lnTo>
                    <a:pt x="0" y="1744844"/>
                  </a:lnTo>
                  <a:close/>
                </a:path>
              </a:pathLst>
            </a:custGeom>
            <a:solidFill>
              <a:srgbClr val="2E769B"/>
            </a:solidFill>
          </p:spPr>
        </p:sp>
        <p:sp>
          <p:nvSpPr>
            <p:cNvPr name="TextBox 7" id="7"/>
            <p:cNvSpPr txBox="true"/>
            <p:nvPr/>
          </p:nvSpPr>
          <p:spPr>
            <a:xfrm>
              <a:off x="0" y="-95250"/>
              <a:ext cx="3311174" cy="1840094"/>
            </a:xfrm>
            <a:prstGeom prst="rect">
              <a:avLst/>
            </a:prstGeom>
          </p:spPr>
          <p:txBody>
            <a:bodyPr anchor="ctr" rtlCol="false" tIns="50800" lIns="50800" bIns="50800" rIns="50800"/>
            <a:lstStyle/>
            <a:p>
              <a:pPr algn="ctr">
                <a:lnSpc>
                  <a:spcPts val="6944"/>
                </a:lnSpc>
                <a:spcBef>
                  <a:spcPct val="0"/>
                </a:spcBef>
              </a:pPr>
              <a:r>
                <a:rPr lang="en-US" sz="4960">
                  <a:solidFill>
                    <a:srgbClr val="D2DED8"/>
                  </a:solidFill>
                  <a:latin typeface="Canva Sans Italics"/>
                  <a:ea typeface="Canva Sans Italics"/>
                  <a:cs typeface="Canva Sans Italics"/>
                  <a:sym typeface="Canva Sans Italics"/>
                </a:rPr>
                <a:t>Titanic data, the dataset was analyzed in terms of several aspects, as well as extracting statistics on the number of survivors, their gender, and their data in general.</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grpSp>
        <p:nvGrpSpPr>
          <p:cNvPr name="Group 2" id="2"/>
          <p:cNvGrpSpPr/>
          <p:nvPr/>
        </p:nvGrpSpPr>
        <p:grpSpPr>
          <a:xfrm rot="0">
            <a:off x="0" y="1906712"/>
            <a:ext cx="18501911" cy="8502523"/>
            <a:chOff x="0" y="0"/>
            <a:chExt cx="24669215" cy="11336697"/>
          </a:xfrm>
        </p:grpSpPr>
        <p:pic>
          <p:nvPicPr>
            <p:cNvPr name="Picture 3" id="3"/>
            <p:cNvPicPr>
              <a:picLocks noChangeAspect="true"/>
            </p:cNvPicPr>
            <p:nvPr/>
          </p:nvPicPr>
          <p:blipFill>
            <a:blip r:embed="rId2"/>
            <a:srcRect l="0" t="31618" r="0" b="31618"/>
            <a:stretch>
              <a:fillRect/>
            </a:stretch>
          </p:blipFill>
          <p:spPr>
            <a:xfrm flipH="false" flipV="false">
              <a:off x="0" y="0"/>
              <a:ext cx="24669215" cy="11336697"/>
            </a:xfrm>
            <a:prstGeom prst="rect">
              <a:avLst/>
            </a:prstGeom>
          </p:spPr>
        </p:pic>
      </p:grpSp>
      <p:grpSp>
        <p:nvGrpSpPr>
          <p:cNvPr name="Group 4" id="4"/>
          <p:cNvGrpSpPr/>
          <p:nvPr/>
        </p:nvGrpSpPr>
        <p:grpSpPr>
          <a:xfrm rot="0">
            <a:off x="799171" y="2500669"/>
            <a:ext cx="13521063" cy="7192374"/>
            <a:chOff x="0" y="0"/>
            <a:chExt cx="3561103" cy="1894288"/>
          </a:xfrm>
        </p:grpSpPr>
        <p:sp>
          <p:nvSpPr>
            <p:cNvPr name="Freeform 5" id="5"/>
            <p:cNvSpPr/>
            <p:nvPr/>
          </p:nvSpPr>
          <p:spPr>
            <a:xfrm flipH="false" flipV="false" rot="0">
              <a:off x="0" y="0"/>
              <a:ext cx="3561103" cy="1894288"/>
            </a:xfrm>
            <a:custGeom>
              <a:avLst/>
              <a:gdLst/>
              <a:ahLst/>
              <a:cxnLst/>
              <a:rect r="r" b="b" t="t" l="l"/>
              <a:pathLst>
                <a:path h="1894288" w="3561103">
                  <a:moveTo>
                    <a:pt x="0" y="0"/>
                  </a:moveTo>
                  <a:lnTo>
                    <a:pt x="3561103" y="0"/>
                  </a:lnTo>
                  <a:lnTo>
                    <a:pt x="3561103" y="1894288"/>
                  </a:lnTo>
                  <a:lnTo>
                    <a:pt x="0" y="1894288"/>
                  </a:lnTo>
                  <a:close/>
                </a:path>
              </a:pathLst>
            </a:custGeom>
            <a:solidFill>
              <a:srgbClr val="2E769B"/>
            </a:solidFill>
          </p:spPr>
        </p:sp>
        <p:sp>
          <p:nvSpPr>
            <p:cNvPr name="TextBox 6" id="6"/>
            <p:cNvSpPr txBox="true"/>
            <p:nvPr/>
          </p:nvSpPr>
          <p:spPr>
            <a:xfrm>
              <a:off x="0" y="-38100"/>
              <a:ext cx="3561103" cy="1932388"/>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TextBox 7" id="7"/>
          <p:cNvSpPr txBox="true"/>
          <p:nvPr/>
        </p:nvSpPr>
        <p:spPr>
          <a:xfrm rot="0">
            <a:off x="1362561" y="690763"/>
            <a:ext cx="9015085" cy="1215949"/>
          </a:xfrm>
          <a:prstGeom prst="rect">
            <a:avLst/>
          </a:prstGeom>
        </p:spPr>
        <p:txBody>
          <a:bodyPr anchor="t" rtlCol="false" tIns="0" lIns="0" bIns="0" rIns="0">
            <a:spAutoFit/>
          </a:bodyPr>
          <a:lstStyle/>
          <a:p>
            <a:pPr algn="l">
              <a:lnSpc>
                <a:spcPts val="4977"/>
              </a:lnSpc>
            </a:pPr>
            <a:r>
              <a:rPr lang="en-US" sz="3555">
                <a:solidFill>
                  <a:srgbClr val="FFFFFF"/>
                </a:solidFill>
                <a:latin typeface="Open Sans Light"/>
                <a:ea typeface="Open Sans Light"/>
                <a:cs typeface="Open Sans Light"/>
                <a:sym typeface="Open Sans Light"/>
              </a:rPr>
              <a:t>02 import libraries and dataset to Python </a:t>
            </a:r>
          </a:p>
          <a:p>
            <a:pPr algn="l">
              <a:lnSpc>
                <a:spcPts val="4830"/>
              </a:lnSpc>
            </a:pPr>
          </a:p>
        </p:txBody>
      </p:sp>
      <p:sp>
        <p:nvSpPr>
          <p:cNvPr name="TextBox 8" id="8"/>
          <p:cNvSpPr txBox="true"/>
          <p:nvPr/>
        </p:nvSpPr>
        <p:spPr>
          <a:xfrm rot="0">
            <a:off x="1028700" y="2618401"/>
            <a:ext cx="13521063" cy="7415531"/>
          </a:xfrm>
          <a:prstGeom prst="rect">
            <a:avLst/>
          </a:prstGeom>
        </p:spPr>
        <p:txBody>
          <a:bodyPr anchor="t" rtlCol="false" tIns="0" lIns="0" bIns="0" rIns="0">
            <a:spAutoFit/>
          </a:bodyPr>
          <a:lstStyle/>
          <a:p>
            <a:pPr algn="l">
              <a:lnSpc>
                <a:spcPts val="3919"/>
              </a:lnSpc>
            </a:pPr>
            <a:r>
              <a:rPr lang="en-US" sz="2799">
                <a:solidFill>
                  <a:srgbClr val="FFFFFF"/>
                </a:solidFill>
                <a:latin typeface="Open Sans Extra Bold"/>
                <a:ea typeface="Open Sans Extra Bold"/>
                <a:cs typeface="Open Sans Extra Bold"/>
                <a:sym typeface="Open Sans Extra Bold"/>
              </a:rPr>
              <a:t>import numpy as np</a:t>
            </a:r>
          </a:p>
          <a:p>
            <a:pPr algn="l" rtl="true">
              <a:lnSpc>
                <a:spcPts val="3919"/>
              </a:lnSpc>
            </a:pPr>
            <a:r>
              <a:rPr lang="ar-EG" sz="2799">
                <a:solidFill>
                  <a:srgbClr val="FFFFFF"/>
                </a:solidFill>
                <a:latin typeface="Open Sans Extra Bold"/>
                <a:ea typeface="Open Sans Extra Bold"/>
                <a:cs typeface="Open Sans Extra Bold"/>
                <a:sym typeface="Open Sans Extra Bold"/>
                <a:rtl val="true"/>
              </a:rPr>
              <a:t> </a:t>
            </a:r>
            <a:r>
              <a:rPr lang="en-US" sz="2799">
                <a:solidFill>
                  <a:srgbClr val="FFFFFF"/>
                </a:solidFill>
                <a:latin typeface="Open Sans Extra Bold"/>
                <a:ea typeface="Open Sans Extra Bold"/>
                <a:cs typeface="Open Sans Extra Bold"/>
                <a:sym typeface="Open Sans Extra Bold"/>
              </a:rPr>
              <a:t>import pandas as pd</a:t>
            </a:r>
          </a:p>
          <a:p>
            <a:pPr algn="l" rtl="true">
              <a:lnSpc>
                <a:spcPts val="3919"/>
              </a:lnSpc>
            </a:pPr>
            <a:r>
              <a:rPr lang="ar-EG" sz="2799">
                <a:solidFill>
                  <a:srgbClr val="FFFFFF"/>
                </a:solidFill>
                <a:latin typeface="Open Sans Extra Bold"/>
                <a:ea typeface="Open Sans Extra Bold"/>
                <a:cs typeface="Open Sans Extra Bold"/>
                <a:sym typeface="Open Sans Extra Bold"/>
                <a:rtl val="true"/>
              </a:rPr>
              <a:t> </a:t>
            </a:r>
            <a:r>
              <a:rPr lang="en-US" sz="2799">
                <a:solidFill>
                  <a:srgbClr val="FFFFFF"/>
                </a:solidFill>
                <a:latin typeface="Open Sans Extra Bold"/>
                <a:ea typeface="Open Sans Extra Bold"/>
                <a:cs typeface="Open Sans Extra Bold"/>
                <a:sym typeface="Open Sans Extra Bold"/>
              </a:rPr>
              <a:t>import os</a:t>
            </a:r>
          </a:p>
          <a:p>
            <a:pPr algn="l" rtl="true">
              <a:lnSpc>
                <a:spcPts val="3919"/>
              </a:lnSpc>
            </a:pPr>
            <a:r>
              <a:rPr lang="ar-EG" sz="2799">
                <a:solidFill>
                  <a:srgbClr val="FFFFFF"/>
                </a:solidFill>
                <a:latin typeface="Open Sans Extra Bold"/>
                <a:ea typeface="Open Sans Extra Bold"/>
                <a:cs typeface="Open Sans Extra Bold"/>
                <a:sym typeface="Open Sans Extra Bold"/>
                <a:rtl val="true"/>
              </a:rPr>
              <a:t> </a:t>
            </a:r>
            <a:r>
              <a:rPr lang="en-US" sz="2799">
                <a:solidFill>
                  <a:srgbClr val="FFFFFF"/>
                </a:solidFill>
                <a:latin typeface="Open Sans Extra Bold"/>
                <a:ea typeface="Open Sans Extra Bold"/>
                <a:cs typeface="Open Sans Extra Bold"/>
                <a:sym typeface="Open Sans Extra Bold"/>
              </a:rPr>
              <a:t>import matplotlib.pyplot as plt</a:t>
            </a:r>
          </a:p>
          <a:p>
            <a:pPr algn="l" rtl="true">
              <a:lnSpc>
                <a:spcPts val="3919"/>
              </a:lnSpc>
            </a:pPr>
            <a:r>
              <a:rPr lang="ar-EG" sz="2799">
                <a:solidFill>
                  <a:srgbClr val="FFFFFF"/>
                </a:solidFill>
                <a:latin typeface="Open Sans Extra Bold"/>
                <a:ea typeface="Open Sans Extra Bold"/>
                <a:cs typeface="Open Sans Extra Bold"/>
                <a:sym typeface="Open Sans Extra Bold"/>
                <a:rtl val="true"/>
              </a:rPr>
              <a:t> </a:t>
            </a:r>
            <a:r>
              <a:rPr lang="en-US" sz="2799">
                <a:solidFill>
                  <a:srgbClr val="FFFFFF"/>
                </a:solidFill>
                <a:latin typeface="Open Sans Extra Bold"/>
                <a:ea typeface="Open Sans Extra Bold"/>
                <a:cs typeface="Open Sans Extra Bold"/>
                <a:sym typeface="Open Sans Extra Bold"/>
              </a:rPr>
              <a:t>import tensorflow as tf</a:t>
            </a:r>
            <a:r>
              <a:rPr lang="ar-EG" sz="2799">
                <a:solidFill>
                  <a:srgbClr val="FFFFFF"/>
                </a:solidFill>
                <a:latin typeface="Open Sans Extra Bold"/>
                <a:ea typeface="Open Sans Extra Bold"/>
                <a:cs typeface="Open Sans Extra Bold"/>
                <a:sym typeface="Open Sans Extra Bold"/>
                <a:rtl val="true"/>
              </a:rPr>
              <a:t> </a:t>
            </a:r>
          </a:p>
          <a:p>
            <a:pPr algn="l" rtl="true">
              <a:lnSpc>
                <a:spcPts val="3919"/>
              </a:lnSpc>
            </a:pPr>
            <a:r>
              <a:rPr lang="en-US" sz="2799">
                <a:solidFill>
                  <a:srgbClr val="FFFFFF"/>
                </a:solidFill>
                <a:latin typeface="Open Sans Extra Bold"/>
                <a:ea typeface="Open Sans Extra Bold"/>
                <a:cs typeface="Open Sans Extra Bold"/>
                <a:sym typeface="Open Sans Extra Bold"/>
              </a:rPr>
              <a:t>from sklearn.metrics import accuracy_score</a:t>
            </a:r>
          </a:p>
          <a:p>
            <a:pPr algn="l" rtl="true">
              <a:lnSpc>
                <a:spcPts val="3919"/>
              </a:lnSpc>
            </a:pPr>
            <a:r>
              <a:rPr lang="ar-EG" sz="2799">
                <a:solidFill>
                  <a:srgbClr val="FFFFFF"/>
                </a:solidFill>
                <a:latin typeface="Open Sans Extra Bold"/>
                <a:ea typeface="Open Sans Extra Bold"/>
                <a:cs typeface="Open Sans Extra Bold"/>
                <a:sym typeface="Open Sans Extra Bold"/>
                <a:rtl val="true"/>
              </a:rPr>
              <a:t> </a:t>
            </a:r>
            <a:r>
              <a:rPr lang="en-US" sz="2799">
                <a:solidFill>
                  <a:srgbClr val="FFFFFF"/>
                </a:solidFill>
                <a:latin typeface="Open Sans Extra Bold"/>
                <a:ea typeface="Open Sans Extra Bold"/>
                <a:cs typeface="Open Sans Extra Bold"/>
                <a:sym typeface="Open Sans Extra Bold"/>
              </a:rPr>
              <a:t>from sklearn.ensemble import RandomForestClassifier</a:t>
            </a:r>
          </a:p>
          <a:p>
            <a:pPr algn="l" rtl="true">
              <a:lnSpc>
                <a:spcPts val="3919"/>
              </a:lnSpc>
            </a:pPr>
            <a:r>
              <a:rPr lang="ar-EG" sz="2799">
                <a:solidFill>
                  <a:srgbClr val="FFFFFF"/>
                </a:solidFill>
                <a:latin typeface="Open Sans Extra Bold"/>
                <a:ea typeface="Open Sans Extra Bold"/>
                <a:cs typeface="Open Sans Extra Bold"/>
                <a:sym typeface="Open Sans Extra Bold"/>
                <a:rtl val="true"/>
              </a:rPr>
              <a:t> </a:t>
            </a:r>
            <a:r>
              <a:rPr lang="en-US" sz="2799">
                <a:solidFill>
                  <a:srgbClr val="FFFFFF"/>
                </a:solidFill>
                <a:latin typeface="Open Sans Extra Bold"/>
                <a:ea typeface="Open Sans Extra Bold"/>
                <a:cs typeface="Open Sans Extra Bold"/>
                <a:sym typeface="Open Sans Extra Bold"/>
              </a:rPr>
              <a:t>import seaborn as sns</a:t>
            </a:r>
          </a:p>
          <a:p>
            <a:pPr algn="l" rtl="true">
              <a:lnSpc>
                <a:spcPts val="3919"/>
              </a:lnSpc>
            </a:pPr>
            <a:r>
              <a:rPr lang="ar-EG" sz="2799">
                <a:solidFill>
                  <a:srgbClr val="FFFFFF"/>
                </a:solidFill>
                <a:latin typeface="Open Sans Extra Bold"/>
                <a:ea typeface="Open Sans Extra Bold"/>
                <a:cs typeface="Open Sans Extra Bold"/>
                <a:sym typeface="Open Sans Extra Bold"/>
                <a:rtl val="true"/>
              </a:rPr>
              <a:t> </a:t>
            </a:r>
            <a:r>
              <a:rPr lang="en-US" sz="2799">
                <a:solidFill>
                  <a:srgbClr val="FFFFFF"/>
                </a:solidFill>
                <a:latin typeface="Open Sans Extra Bold"/>
                <a:ea typeface="Open Sans Extra Bold"/>
                <a:cs typeface="Open Sans Extra Bold"/>
                <a:sym typeface="Open Sans Extra Bold"/>
              </a:rPr>
              <a:t>from sklearn import svm</a:t>
            </a:r>
          </a:p>
          <a:p>
            <a:pPr algn="l" rtl="true">
              <a:lnSpc>
                <a:spcPts val="3919"/>
              </a:lnSpc>
            </a:pPr>
            <a:r>
              <a:rPr lang="ar-EG" sz="2799">
                <a:solidFill>
                  <a:srgbClr val="FFFFFF"/>
                </a:solidFill>
                <a:latin typeface="Open Sans Extra Bold"/>
                <a:ea typeface="Open Sans Extra Bold"/>
                <a:cs typeface="Open Sans Extra Bold"/>
                <a:sym typeface="Open Sans Extra Bold"/>
                <a:rtl val="true"/>
              </a:rPr>
              <a:t> </a:t>
            </a:r>
            <a:r>
              <a:rPr lang="en-US" sz="2799">
                <a:solidFill>
                  <a:srgbClr val="FFFFFF"/>
                </a:solidFill>
                <a:latin typeface="Open Sans Extra Bold"/>
                <a:ea typeface="Open Sans Extra Bold"/>
                <a:cs typeface="Open Sans Extra Bold"/>
                <a:sym typeface="Open Sans Extra Bold"/>
              </a:rPr>
              <a:t>from sklearn.model_selection import KFold</a:t>
            </a:r>
          </a:p>
          <a:p>
            <a:pPr algn="l" rtl="true">
              <a:lnSpc>
                <a:spcPts val="3919"/>
              </a:lnSpc>
            </a:pPr>
            <a:r>
              <a:rPr lang="ar-EG" sz="2799">
                <a:solidFill>
                  <a:srgbClr val="FFFFFF"/>
                </a:solidFill>
                <a:latin typeface="Open Sans Extra Bold"/>
                <a:ea typeface="Open Sans Extra Bold"/>
                <a:cs typeface="Open Sans Extra Bold"/>
                <a:sym typeface="Open Sans Extra Bold"/>
                <a:rtl val="true"/>
              </a:rPr>
              <a:t> </a:t>
            </a:r>
            <a:r>
              <a:rPr lang="en-US" sz="2799">
                <a:solidFill>
                  <a:srgbClr val="FFFFFF"/>
                </a:solidFill>
                <a:latin typeface="Open Sans Extra Bold"/>
                <a:ea typeface="Open Sans Extra Bold"/>
                <a:cs typeface="Open Sans Extra Bold"/>
                <a:sym typeface="Open Sans Extra Bold"/>
              </a:rPr>
              <a:t>from sklearn.model_selection import cross_val_score</a:t>
            </a:r>
          </a:p>
          <a:p>
            <a:pPr algn="l" rtl="true">
              <a:lnSpc>
                <a:spcPts val="3919"/>
              </a:lnSpc>
            </a:pPr>
            <a:r>
              <a:rPr lang="ar-EG" sz="2799">
                <a:solidFill>
                  <a:srgbClr val="FFFFFF"/>
                </a:solidFill>
                <a:latin typeface="Open Sans Extra Bold"/>
                <a:ea typeface="Open Sans Extra Bold"/>
                <a:cs typeface="Open Sans Extra Bold"/>
                <a:sym typeface="Open Sans Extra Bold"/>
                <a:rtl val="true"/>
              </a:rPr>
              <a:t> </a:t>
            </a:r>
            <a:r>
              <a:rPr lang="en-US" sz="2799">
                <a:solidFill>
                  <a:srgbClr val="FFFFFF"/>
                </a:solidFill>
                <a:latin typeface="Open Sans Extra Bold"/>
                <a:ea typeface="Open Sans Extra Bold"/>
                <a:cs typeface="Open Sans Extra Bold"/>
                <a:sym typeface="Open Sans Extra Bold"/>
              </a:rPr>
              <a:t>from sklearn.linear_model import LogisticRegression</a:t>
            </a:r>
            <a:r>
              <a:rPr lang="ar-EG" sz="2799">
                <a:solidFill>
                  <a:srgbClr val="FFFFFF"/>
                </a:solidFill>
                <a:latin typeface="Open Sans Extra Bold"/>
                <a:ea typeface="Open Sans Extra Bold"/>
                <a:cs typeface="Open Sans Extra Bold"/>
                <a:sym typeface="Open Sans Extra Bold"/>
                <a:rtl val="true"/>
              </a:rPr>
              <a:t> </a:t>
            </a:r>
          </a:p>
          <a:p>
            <a:pPr algn="l" rtl="true">
              <a:lnSpc>
                <a:spcPts val="3919"/>
              </a:lnSpc>
            </a:pPr>
            <a:r>
              <a:rPr lang="en-US" sz="2799">
                <a:solidFill>
                  <a:srgbClr val="FFFFFF"/>
                </a:solidFill>
                <a:latin typeface="Open Sans Extra Bold"/>
                <a:ea typeface="Open Sans Extra Bold"/>
                <a:cs typeface="Open Sans Extra Bold"/>
                <a:sym typeface="Open Sans Extra Bold"/>
              </a:rPr>
              <a:t>from sklearn.datasets import load_iris</a:t>
            </a:r>
          </a:p>
          <a:p>
            <a:pPr algn="l" rtl="true">
              <a:lnSpc>
                <a:spcPts val="3919"/>
              </a:lnSpc>
            </a:pPr>
            <a:r>
              <a:rPr lang="ar-EG" sz="2799">
                <a:solidFill>
                  <a:srgbClr val="FFFFFF"/>
                </a:solidFill>
                <a:latin typeface="Open Sans Extra Bold"/>
                <a:ea typeface="Open Sans Extra Bold"/>
                <a:cs typeface="Open Sans Extra Bold"/>
                <a:sym typeface="Open Sans Extra Bold"/>
                <a:rtl val="true"/>
              </a:rPr>
              <a:t> </a:t>
            </a:r>
            <a:r>
              <a:rPr lang="en-US" sz="2799">
                <a:solidFill>
                  <a:srgbClr val="FFFFFF"/>
                </a:solidFill>
                <a:latin typeface="Open Sans Extra Bold"/>
                <a:ea typeface="Open Sans Extra Bold"/>
                <a:cs typeface="Open Sans Extra Bold"/>
                <a:sym typeface="Open Sans Extra Bold"/>
              </a:rPr>
              <a:t>import warnings</a:t>
            </a:r>
            <a:r>
              <a:rPr lang="ar-EG" sz="2799">
                <a:solidFill>
                  <a:srgbClr val="FFFFFF"/>
                </a:solidFill>
                <a:latin typeface="Open Sans Extra Bold"/>
                <a:ea typeface="Open Sans Extra Bold"/>
                <a:cs typeface="Open Sans Extra Bold"/>
                <a:sym typeface="Open Sans Extra Bold"/>
                <a:rtl val="true"/>
              </a:rPr>
              <a:t> </a:t>
            </a:r>
          </a:p>
          <a:p>
            <a:pPr algn="l" rtl="true">
              <a:lnSpc>
                <a:spcPts val="391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grpSp>
        <p:nvGrpSpPr>
          <p:cNvPr name="Group 2" id="2"/>
          <p:cNvGrpSpPr/>
          <p:nvPr/>
        </p:nvGrpSpPr>
        <p:grpSpPr>
          <a:xfrm rot="0">
            <a:off x="1389404" y="1313136"/>
            <a:ext cx="16898596" cy="8973864"/>
            <a:chOff x="0" y="0"/>
            <a:chExt cx="22531462" cy="11965151"/>
          </a:xfrm>
        </p:grpSpPr>
        <p:pic>
          <p:nvPicPr>
            <p:cNvPr name="Picture 3" id="3"/>
            <p:cNvPicPr>
              <a:picLocks noChangeAspect="true"/>
            </p:cNvPicPr>
            <p:nvPr/>
          </p:nvPicPr>
          <p:blipFill>
            <a:blip r:embed="rId2"/>
            <a:srcRect l="0" t="28758" r="0" b="28758"/>
            <a:stretch>
              <a:fillRect/>
            </a:stretch>
          </p:blipFill>
          <p:spPr>
            <a:xfrm flipH="false" flipV="false">
              <a:off x="0" y="0"/>
              <a:ext cx="22531462" cy="11965151"/>
            </a:xfrm>
            <a:prstGeom prst="rect">
              <a:avLst/>
            </a:prstGeom>
          </p:spPr>
        </p:pic>
      </p:grpSp>
      <p:grpSp>
        <p:nvGrpSpPr>
          <p:cNvPr name="Group 4" id="4"/>
          <p:cNvGrpSpPr/>
          <p:nvPr/>
        </p:nvGrpSpPr>
        <p:grpSpPr>
          <a:xfrm rot="0">
            <a:off x="1389404" y="1313136"/>
            <a:ext cx="15971722" cy="8439886"/>
            <a:chOff x="0" y="0"/>
            <a:chExt cx="4206544" cy="2222851"/>
          </a:xfrm>
        </p:grpSpPr>
        <p:sp>
          <p:nvSpPr>
            <p:cNvPr name="Freeform 5" id="5"/>
            <p:cNvSpPr/>
            <p:nvPr/>
          </p:nvSpPr>
          <p:spPr>
            <a:xfrm flipH="false" flipV="false" rot="0">
              <a:off x="0" y="0"/>
              <a:ext cx="4206544" cy="2222851"/>
            </a:xfrm>
            <a:custGeom>
              <a:avLst/>
              <a:gdLst/>
              <a:ahLst/>
              <a:cxnLst/>
              <a:rect r="r" b="b" t="t" l="l"/>
              <a:pathLst>
                <a:path h="2222851" w="4206544">
                  <a:moveTo>
                    <a:pt x="0" y="0"/>
                  </a:moveTo>
                  <a:lnTo>
                    <a:pt x="4206544" y="0"/>
                  </a:lnTo>
                  <a:lnTo>
                    <a:pt x="4206544" y="2222851"/>
                  </a:lnTo>
                  <a:lnTo>
                    <a:pt x="0" y="2222851"/>
                  </a:lnTo>
                  <a:close/>
                </a:path>
              </a:pathLst>
            </a:custGeom>
            <a:solidFill>
              <a:srgbClr val="2E769B"/>
            </a:solidFill>
          </p:spPr>
        </p:sp>
        <p:sp>
          <p:nvSpPr>
            <p:cNvPr name="TextBox 6" id="6"/>
            <p:cNvSpPr txBox="true"/>
            <p:nvPr/>
          </p:nvSpPr>
          <p:spPr>
            <a:xfrm>
              <a:off x="0" y="-38100"/>
              <a:ext cx="4206544" cy="2260951"/>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5474476" y="2703553"/>
            <a:ext cx="11525947" cy="2102142"/>
          </a:xfrm>
          <a:custGeom>
            <a:avLst/>
            <a:gdLst/>
            <a:ahLst/>
            <a:cxnLst/>
            <a:rect r="r" b="b" t="t" l="l"/>
            <a:pathLst>
              <a:path h="2102142" w="11525947">
                <a:moveTo>
                  <a:pt x="0" y="0"/>
                </a:moveTo>
                <a:lnTo>
                  <a:pt x="11525946" y="0"/>
                </a:lnTo>
                <a:lnTo>
                  <a:pt x="11525946" y="2102141"/>
                </a:lnTo>
                <a:lnTo>
                  <a:pt x="0" y="2102141"/>
                </a:lnTo>
                <a:lnTo>
                  <a:pt x="0" y="0"/>
                </a:lnTo>
                <a:close/>
              </a:path>
            </a:pathLst>
          </a:custGeom>
          <a:blipFill>
            <a:blip r:embed="rId3"/>
            <a:stretch>
              <a:fillRect l="0" t="0" r="0" b="0"/>
            </a:stretch>
          </a:blipFill>
        </p:spPr>
      </p:sp>
      <p:sp>
        <p:nvSpPr>
          <p:cNvPr name="Freeform 8" id="8"/>
          <p:cNvSpPr/>
          <p:nvPr/>
        </p:nvSpPr>
        <p:spPr>
          <a:xfrm flipH="false" flipV="false" rot="0">
            <a:off x="11237449" y="4965575"/>
            <a:ext cx="3928162" cy="4787447"/>
          </a:xfrm>
          <a:custGeom>
            <a:avLst/>
            <a:gdLst/>
            <a:ahLst/>
            <a:cxnLst/>
            <a:rect r="r" b="b" t="t" l="l"/>
            <a:pathLst>
              <a:path h="4787447" w="3928162">
                <a:moveTo>
                  <a:pt x="0" y="0"/>
                </a:moveTo>
                <a:lnTo>
                  <a:pt x="3928162" y="0"/>
                </a:lnTo>
                <a:lnTo>
                  <a:pt x="3928162" y="4787447"/>
                </a:lnTo>
                <a:lnTo>
                  <a:pt x="0" y="4787447"/>
                </a:lnTo>
                <a:lnTo>
                  <a:pt x="0" y="0"/>
                </a:lnTo>
                <a:close/>
              </a:path>
            </a:pathLst>
          </a:custGeom>
          <a:blipFill>
            <a:blip r:embed="rId4"/>
            <a:stretch>
              <a:fillRect l="0" t="0" r="0" b="0"/>
            </a:stretch>
          </a:blipFill>
        </p:spPr>
      </p:sp>
      <p:sp>
        <p:nvSpPr>
          <p:cNvPr name="TextBox 9" id="9"/>
          <p:cNvSpPr txBox="true"/>
          <p:nvPr/>
        </p:nvSpPr>
        <p:spPr>
          <a:xfrm rot="0">
            <a:off x="1389404" y="411909"/>
            <a:ext cx="5288830" cy="1402018"/>
          </a:xfrm>
          <a:prstGeom prst="rect">
            <a:avLst/>
          </a:prstGeom>
        </p:spPr>
        <p:txBody>
          <a:bodyPr anchor="t" rtlCol="false" tIns="0" lIns="0" bIns="0" rIns="0">
            <a:spAutoFit/>
          </a:bodyPr>
          <a:lstStyle/>
          <a:p>
            <a:pPr algn="l">
              <a:lnSpc>
                <a:spcPts val="5673"/>
              </a:lnSpc>
            </a:pPr>
            <a:r>
              <a:rPr lang="en-US" sz="4052">
                <a:solidFill>
                  <a:srgbClr val="FFFFFF"/>
                </a:solidFill>
                <a:latin typeface="Open Sans Light"/>
                <a:ea typeface="Open Sans Light"/>
                <a:cs typeface="Open Sans Light"/>
                <a:sym typeface="Open Sans Light"/>
              </a:rPr>
              <a:t>03 data describe </a:t>
            </a:r>
          </a:p>
          <a:p>
            <a:pPr algn="l">
              <a:lnSpc>
                <a:spcPts val="5673"/>
              </a:lnSpc>
            </a:pPr>
          </a:p>
        </p:txBody>
      </p:sp>
      <p:sp>
        <p:nvSpPr>
          <p:cNvPr name="TextBox 10" id="10"/>
          <p:cNvSpPr txBox="true"/>
          <p:nvPr/>
        </p:nvSpPr>
        <p:spPr>
          <a:xfrm rot="0">
            <a:off x="1389404" y="1973367"/>
            <a:ext cx="15066454" cy="513597"/>
          </a:xfrm>
          <a:prstGeom prst="rect">
            <a:avLst/>
          </a:prstGeom>
        </p:spPr>
        <p:txBody>
          <a:bodyPr anchor="t" rtlCol="false" tIns="0" lIns="0" bIns="0" rIns="0">
            <a:spAutoFit/>
          </a:bodyPr>
          <a:lstStyle/>
          <a:p>
            <a:pPr algn="ctr">
              <a:lnSpc>
                <a:spcPts val="4241"/>
              </a:lnSpc>
              <a:spcBef>
                <a:spcPct val="0"/>
              </a:spcBef>
            </a:pPr>
            <a:r>
              <a:rPr lang="en-US" sz="3029">
                <a:solidFill>
                  <a:srgbClr val="FFFFFF"/>
                </a:solidFill>
                <a:latin typeface="Open Sans"/>
                <a:ea typeface="Open Sans"/>
                <a:cs typeface="Open Sans"/>
                <a:sym typeface="Open Sans"/>
              </a:rPr>
              <a:t>taitanic=pd.read_csv('/Users/shmokh/Desktop/datasets_11657_16098_train.csv')</a:t>
            </a:r>
          </a:p>
        </p:txBody>
      </p:sp>
      <p:sp>
        <p:nvSpPr>
          <p:cNvPr name="TextBox 11" id="11"/>
          <p:cNvSpPr txBox="true"/>
          <p:nvPr/>
        </p:nvSpPr>
        <p:spPr>
          <a:xfrm rot="0">
            <a:off x="1570375" y="2646201"/>
            <a:ext cx="3904100" cy="5464651"/>
          </a:xfrm>
          <a:prstGeom prst="rect">
            <a:avLst/>
          </a:prstGeom>
        </p:spPr>
        <p:txBody>
          <a:bodyPr anchor="t" rtlCol="false" tIns="0" lIns="0" bIns="0" rIns="0">
            <a:spAutoFit/>
          </a:bodyPr>
          <a:lstStyle/>
          <a:p>
            <a:pPr algn="just">
              <a:lnSpc>
                <a:spcPts val="4559"/>
              </a:lnSpc>
            </a:pPr>
            <a:r>
              <a:rPr lang="en-US" sz="3256">
                <a:solidFill>
                  <a:srgbClr val="FFFFFF"/>
                </a:solidFill>
                <a:latin typeface="Open Sans"/>
                <a:ea typeface="Open Sans"/>
                <a:cs typeface="Open Sans"/>
                <a:sym typeface="Open Sans"/>
              </a:rPr>
              <a:t>taitanic.head()</a:t>
            </a:r>
          </a:p>
          <a:p>
            <a:pPr algn="just">
              <a:lnSpc>
                <a:spcPts val="4559"/>
              </a:lnSpc>
            </a:pPr>
            <a:r>
              <a:rPr lang="en-US" sz="3256">
                <a:solidFill>
                  <a:srgbClr val="FFFFFF"/>
                </a:solidFill>
                <a:latin typeface="Open Sans"/>
                <a:ea typeface="Open Sans"/>
                <a:cs typeface="Open Sans"/>
                <a:sym typeface="Open Sans"/>
              </a:rPr>
              <a:t>taitanic.shape</a:t>
            </a:r>
          </a:p>
          <a:p>
            <a:pPr algn="just">
              <a:lnSpc>
                <a:spcPts val="4559"/>
              </a:lnSpc>
            </a:pPr>
            <a:r>
              <a:rPr lang="en-US" sz="3256">
                <a:solidFill>
                  <a:srgbClr val="FFFFFF"/>
                </a:solidFill>
                <a:latin typeface="Open Sans"/>
                <a:ea typeface="Open Sans"/>
                <a:cs typeface="Open Sans"/>
                <a:sym typeface="Open Sans"/>
              </a:rPr>
              <a:t>taitanic.describe() </a:t>
            </a:r>
          </a:p>
          <a:p>
            <a:pPr algn="just">
              <a:lnSpc>
                <a:spcPts val="4559"/>
              </a:lnSpc>
            </a:pPr>
            <a:r>
              <a:rPr lang="en-US" sz="3256">
                <a:solidFill>
                  <a:srgbClr val="FFFFFF"/>
                </a:solidFill>
                <a:latin typeface="Open Sans"/>
                <a:ea typeface="Open Sans"/>
                <a:cs typeface="Open Sans"/>
                <a:sym typeface="Open Sans"/>
              </a:rPr>
              <a:t>taitanic.info()</a:t>
            </a:r>
          </a:p>
          <a:p>
            <a:pPr algn="just">
              <a:lnSpc>
                <a:spcPts val="4559"/>
              </a:lnSpc>
            </a:pPr>
            <a:r>
              <a:rPr lang="en-US" sz="3256">
                <a:solidFill>
                  <a:srgbClr val="FFFFFF"/>
                </a:solidFill>
                <a:latin typeface="Open Sans"/>
                <a:ea typeface="Open Sans"/>
                <a:cs typeface="Open Sans"/>
                <a:sym typeface="Open Sans"/>
              </a:rPr>
              <a:t>taitanic.isna().sum()</a:t>
            </a:r>
          </a:p>
          <a:p>
            <a:pPr algn="just">
              <a:lnSpc>
                <a:spcPts val="4138"/>
              </a:lnSpc>
            </a:pPr>
          </a:p>
          <a:p>
            <a:pPr algn="just">
              <a:lnSpc>
                <a:spcPts val="4138"/>
              </a:lnSpc>
            </a:pPr>
          </a:p>
          <a:p>
            <a:pPr algn="just">
              <a:lnSpc>
                <a:spcPts val="4138"/>
              </a:lnSpc>
            </a:pPr>
          </a:p>
          <a:p>
            <a:pPr algn="l" rtl="true">
              <a:lnSpc>
                <a:spcPts val="4138"/>
              </a:lnSpc>
            </a:pPr>
            <a:r>
              <a:rPr lang="ar-EG" sz="2955">
                <a:solidFill>
                  <a:srgbClr val="FFFFFF"/>
                </a:solidFill>
                <a:latin typeface="Open Sans"/>
                <a:ea typeface="Open Sans"/>
                <a:cs typeface="Open Sans"/>
                <a:sym typeface="Open Sans"/>
                <a:rtl val="true"/>
              </a:rPr>
              <a:t> </a:t>
            </a:r>
          </a:p>
          <a:p>
            <a:pPr algn="l" rtl="true">
              <a:lnSpc>
                <a:spcPts val="413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grpSp>
        <p:nvGrpSpPr>
          <p:cNvPr name="Group 2" id="2"/>
          <p:cNvGrpSpPr/>
          <p:nvPr/>
        </p:nvGrpSpPr>
        <p:grpSpPr>
          <a:xfrm rot="0">
            <a:off x="-403278" y="1531038"/>
            <a:ext cx="18691278" cy="8755962"/>
            <a:chOff x="0" y="0"/>
            <a:chExt cx="24921704" cy="11674617"/>
          </a:xfrm>
        </p:grpSpPr>
        <p:pic>
          <p:nvPicPr>
            <p:cNvPr name="Picture 3" id="3"/>
            <p:cNvPicPr>
              <a:picLocks noChangeAspect="true"/>
            </p:cNvPicPr>
            <p:nvPr/>
          </p:nvPicPr>
          <p:blipFill>
            <a:blip r:embed="rId2"/>
            <a:srcRect l="0" t="18769" r="0" b="18769"/>
            <a:stretch>
              <a:fillRect/>
            </a:stretch>
          </p:blipFill>
          <p:spPr>
            <a:xfrm flipH="false" flipV="false">
              <a:off x="0" y="0"/>
              <a:ext cx="24921704" cy="11674617"/>
            </a:xfrm>
            <a:prstGeom prst="rect">
              <a:avLst/>
            </a:prstGeom>
          </p:spPr>
        </p:pic>
      </p:grpSp>
      <p:sp>
        <p:nvSpPr>
          <p:cNvPr name="Freeform 4" id="4"/>
          <p:cNvSpPr/>
          <p:nvPr/>
        </p:nvSpPr>
        <p:spPr>
          <a:xfrm flipH="false" flipV="false" rot="0">
            <a:off x="7437945" y="2669480"/>
            <a:ext cx="10620526" cy="4441636"/>
          </a:xfrm>
          <a:custGeom>
            <a:avLst/>
            <a:gdLst/>
            <a:ahLst/>
            <a:cxnLst/>
            <a:rect r="r" b="b" t="t" l="l"/>
            <a:pathLst>
              <a:path h="4441636" w="10620526">
                <a:moveTo>
                  <a:pt x="0" y="0"/>
                </a:moveTo>
                <a:lnTo>
                  <a:pt x="10620526" y="0"/>
                </a:lnTo>
                <a:lnTo>
                  <a:pt x="10620526" y="4441637"/>
                </a:lnTo>
                <a:lnTo>
                  <a:pt x="0" y="4441637"/>
                </a:lnTo>
                <a:lnTo>
                  <a:pt x="0" y="0"/>
                </a:lnTo>
                <a:close/>
              </a:path>
            </a:pathLst>
          </a:custGeom>
          <a:blipFill>
            <a:blip r:embed="rId3"/>
            <a:stretch>
              <a:fillRect l="0" t="0" r="0" b="0"/>
            </a:stretch>
          </a:blipFill>
        </p:spPr>
      </p:sp>
      <p:sp>
        <p:nvSpPr>
          <p:cNvPr name="Freeform 5" id="5"/>
          <p:cNvSpPr/>
          <p:nvPr/>
        </p:nvSpPr>
        <p:spPr>
          <a:xfrm flipH="false" flipV="false" rot="0">
            <a:off x="438192" y="2104671"/>
            <a:ext cx="6618309" cy="6077658"/>
          </a:xfrm>
          <a:custGeom>
            <a:avLst/>
            <a:gdLst/>
            <a:ahLst/>
            <a:cxnLst/>
            <a:rect r="r" b="b" t="t" l="l"/>
            <a:pathLst>
              <a:path h="6077658" w="6618309">
                <a:moveTo>
                  <a:pt x="0" y="0"/>
                </a:moveTo>
                <a:lnTo>
                  <a:pt x="6618309" y="0"/>
                </a:lnTo>
                <a:lnTo>
                  <a:pt x="6618309" y="6077658"/>
                </a:lnTo>
                <a:lnTo>
                  <a:pt x="0" y="6077658"/>
                </a:lnTo>
                <a:lnTo>
                  <a:pt x="0" y="0"/>
                </a:lnTo>
                <a:close/>
              </a:path>
            </a:pathLst>
          </a:custGeom>
          <a:blipFill>
            <a:blip r:embed="rId4"/>
            <a:stretch>
              <a:fillRect l="0" t="0" r="0" b="0"/>
            </a:stretch>
          </a:blipFill>
        </p:spPr>
      </p:sp>
      <p:sp>
        <p:nvSpPr>
          <p:cNvPr name="TextBox 6" id="6"/>
          <p:cNvSpPr txBox="true"/>
          <p:nvPr/>
        </p:nvSpPr>
        <p:spPr>
          <a:xfrm rot="0">
            <a:off x="1389404" y="411909"/>
            <a:ext cx="5288830" cy="1402018"/>
          </a:xfrm>
          <a:prstGeom prst="rect">
            <a:avLst/>
          </a:prstGeom>
        </p:spPr>
        <p:txBody>
          <a:bodyPr anchor="t" rtlCol="false" tIns="0" lIns="0" bIns="0" rIns="0">
            <a:spAutoFit/>
          </a:bodyPr>
          <a:lstStyle/>
          <a:p>
            <a:pPr algn="l">
              <a:lnSpc>
                <a:spcPts val="5673"/>
              </a:lnSpc>
            </a:pPr>
            <a:r>
              <a:rPr lang="en-US" sz="4052">
                <a:solidFill>
                  <a:srgbClr val="FFFFFF"/>
                </a:solidFill>
                <a:latin typeface="Open Sans Light"/>
                <a:ea typeface="Open Sans Light"/>
                <a:cs typeface="Open Sans Light"/>
                <a:sym typeface="Open Sans Light"/>
              </a:rPr>
              <a:t>03 data describe </a:t>
            </a:r>
          </a:p>
          <a:p>
            <a:pPr algn="l">
              <a:lnSpc>
                <a:spcPts val="567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sp>
        <p:nvSpPr>
          <p:cNvPr name="TextBox 2" id="2"/>
          <p:cNvSpPr txBox="true"/>
          <p:nvPr/>
        </p:nvSpPr>
        <p:spPr>
          <a:xfrm rot="0">
            <a:off x="8844974" y="4460328"/>
            <a:ext cx="7791307" cy="2463800"/>
          </a:xfrm>
          <a:prstGeom prst="rect">
            <a:avLst/>
          </a:prstGeom>
        </p:spPr>
        <p:txBody>
          <a:bodyPr anchor="t" rtlCol="false" tIns="0" lIns="0" bIns="0" rIns="0">
            <a:spAutoFit/>
          </a:bodyPr>
          <a:lstStyle/>
          <a:p>
            <a:pPr algn="l">
              <a:lnSpc>
                <a:spcPts val="2800"/>
              </a:lnSpc>
            </a:pPr>
            <a:r>
              <a:rPr lang="en-US" sz="2000">
                <a:solidFill>
                  <a:srgbClr val="FFFFFF"/>
                </a:solidFill>
                <a:latin typeface="Open Sans Light"/>
                <a:ea typeface="Open Sans Light"/>
                <a:cs typeface="Open Sans Light"/>
                <a:sym typeface="Open Sa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nvGrpSpPr>
          <p:cNvPr name="Group 3" id="3"/>
          <p:cNvGrpSpPr/>
          <p:nvPr/>
        </p:nvGrpSpPr>
        <p:grpSpPr>
          <a:xfrm rot="0">
            <a:off x="1340209" y="1364739"/>
            <a:ext cx="18989790" cy="9179210"/>
            <a:chOff x="0" y="0"/>
            <a:chExt cx="25319720" cy="12238947"/>
          </a:xfrm>
        </p:grpSpPr>
        <p:pic>
          <p:nvPicPr>
            <p:cNvPr name="Picture 4" id="4"/>
            <p:cNvPicPr>
              <a:picLocks noChangeAspect="true"/>
            </p:cNvPicPr>
            <p:nvPr/>
          </p:nvPicPr>
          <p:blipFill>
            <a:blip r:embed="rId2"/>
            <a:srcRect l="0" t="30664" r="0" b="30664"/>
            <a:stretch>
              <a:fillRect/>
            </a:stretch>
          </p:blipFill>
          <p:spPr>
            <a:xfrm flipH="false" flipV="false">
              <a:off x="0" y="0"/>
              <a:ext cx="25319720" cy="12238947"/>
            </a:xfrm>
            <a:prstGeom prst="rect">
              <a:avLst/>
            </a:prstGeom>
          </p:spPr>
        </p:pic>
      </p:grpSp>
      <p:grpSp>
        <p:nvGrpSpPr>
          <p:cNvPr name="Group 5" id="5"/>
          <p:cNvGrpSpPr/>
          <p:nvPr/>
        </p:nvGrpSpPr>
        <p:grpSpPr>
          <a:xfrm rot="0">
            <a:off x="1340209" y="1364739"/>
            <a:ext cx="15607582" cy="8695916"/>
            <a:chOff x="0" y="0"/>
            <a:chExt cx="4110639" cy="2290282"/>
          </a:xfrm>
        </p:grpSpPr>
        <p:sp>
          <p:nvSpPr>
            <p:cNvPr name="Freeform 6" id="6"/>
            <p:cNvSpPr/>
            <p:nvPr/>
          </p:nvSpPr>
          <p:spPr>
            <a:xfrm flipH="false" flipV="false" rot="0">
              <a:off x="0" y="0"/>
              <a:ext cx="4110639" cy="2290282"/>
            </a:xfrm>
            <a:custGeom>
              <a:avLst/>
              <a:gdLst/>
              <a:ahLst/>
              <a:cxnLst/>
              <a:rect r="r" b="b" t="t" l="l"/>
              <a:pathLst>
                <a:path h="2290282" w="4110639">
                  <a:moveTo>
                    <a:pt x="0" y="0"/>
                  </a:moveTo>
                  <a:lnTo>
                    <a:pt x="4110639" y="0"/>
                  </a:lnTo>
                  <a:lnTo>
                    <a:pt x="4110639" y="2290282"/>
                  </a:lnTo>
                  <a:lnTo>
                    <a:pt x="0" y="2290282"/>
                  </a:lnTo>
                  <a:close/>
                </a:path>
              </a:pathLst>
            </a:custGeom>
            <a:solidFill>
              <a:srgbClr val="2E769B"/>
            </a:solidFill>
          </p:spPr>
        </p:sp>
        <p:sp>
          <p:nvSpPr>
            <p:cNvPr name="TextBox 7" id="7"/>
            <p:cNvSpPr txBox="true"/>
            <p:nvPr/>
          </p:nvSpPr>
          <p:spPr>
            <a:xfrm>
              <a:off x="0" y="-38100"/>
              <a:ext cx="4110639" cy="232838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476487" y="5283855"/>
            <a:ext cx="4848155" cy="4492563"/>
          </a:xfrm>
          <a:custGeom>
            <a:avLst/>
            <a:gdLst/>
            <a:ahLst/>
            <a:cxnLst/>
            <a:rect r="r" b="b" t="t" l="l"/>
            <a:pathLst>
              <a:path h="4492563" w="4848155">
                <a:moveTo>
                  <a:pt x="0" y="0"/>
                </a:moveTo>
                <a:lnTo>
                  <a:pt x="4848156" y="0"/>
                </a:lnTo>
                <a:lnTo>
                  <a:pt x="4848156" y="4492563"/>
                </a:lnTo>
                <a:lnTo>
                  <a:pt x="0" y="4492563"/>
                </a:lnTo>
                <a:lnTo>
                  <a:pt x="0" y="0"/>
                </a:lnTo>
                <a:close/>
              </a:path>
            </a:pathLst>
          </a:custGeom>
          <a:blipFill>
            <a:blip r:embed="rId3"/>
            <a:stretch>
              <a:fillRect l="0" t="-654" r="0" b="-654"/>
            </a:stretch>
          </a:blipFill>
        </p:spPr>
      </p:sp>
      <p:sp>
        <p:nvSpPr>
          <p:cNvPr name="TextBox 9" id="9"/>
          <p:cNvSpPr txBox="true"/>
          <p:nvPr/>
        </p:nvSpPr>
        <p:spPr>
          <a:xfrm rot="0">
            <a:off x="1708617" y="1307589"/>
            <a:ext cx="12365837" cy="4950212"/>
          </a:xfrm>
          <a:prstGeom prst="rect">
            <a:avLst/>
          </a:prstGeom>
        </p:spPr>
        <p:txBody>
          <a:bodyPr anchor="t" rtlCol="false" tIns="0" lIns="0" bIns="0" rIns="0">
            <a:spAutoFit/>
          </a:bodyPr>
          <a:lstStyle/>
          <a:p>
            <a:pPr algn="just">
              <a:lnSpc>
                <a:spcPts val="4353"/>
              </a:lnSpc>
            </a:pPr>
            <a:r>
              <a:rPr lang="en-US" sz="3109">
                <a:solidFill>
                  <a:srgbClr val="FFFFFF"/>
                </a:solidFill>
                <a:latin typeface="Open Sans"/>
                <a:ea typeface="Open Sans"/>
                <a:cs typeface="Open Sans"/>
                <a:sym typeface="Open Sans"/>
              </a:rPr>
              <a:t>count1 = taitanic['Survived'].value_counts() [1]</a:t>
            </a:r>
          </a:p>
          <a:p>
            <a:pPr algn="l" rtl="true">
              <a:lnSpc>
                <a:spcPts val="4353"/>
              </a:lnSpc>
            </a:pPr>
            <a:r>
              <a:rPr lang="en-US" sz="3109">
                <a:solidFill>
                  <a:srgbClr val="FFFFFF"/>
                </a:solidFill>
                <a:latin typeface="Open Sans"/>
                <a:ea typeface="Open Sans"/>
                <a:cs typeface="Open Sans"/>
                <a:sym typeface="Open Sans"/>
              </a:rPr>
              <a:t>count0 = taitanic['Survived'].value_counts() [0]</a:t>
            </a:r>
          </a:p>
          <a:p>
            <a:pPr algn="l" rtl="true">
              <a:lnSpc>
                <a:spcPts val="4353"/>
              </a:lnSpc>
            </a:pPr>
            <a:r>
              <a:rPr lang="en-US" sz="3109">
                <a:solidFill>
                  <a:srgbClr val="FFFFFF"/>
                </a:solidFill>
                <a:latin typeface="Open Sans"/>
                <a:ea typeface="Open Sans"/>
                <a:cs typeface="Open Sans"/>
                <a:sym typeface="Open Sans"/>
              </a:rPr>
              <a:t>print(f"Number of non-survivors is : {count0}")</a:t>
            </a:r>
          </a:p>
          <a:p>
            <a:pPr algn="l" rtl="true">
              <a:lnSpc>
                <a:spcPts val="4353"/>
              </a:lnSpc>
            </a:pPr>
            <a:r>
              <a:rPr lang="ar-EG" sz="3109">
                <a:solidFill>
                  <a:srgbClr val="FFFFFF"/>
                </a:solidFill>
                <a:latin typeface="Open Sans"/>
                <a:ea typeface="Open Sans"/>
                <a:cs typeface="Open Sans"/>
                <a:sym typeface="Open Sans"/>
                <a:rtl val="true"/>
              </a:rPr>
              <a:t>  </a:t>
            </a:r>
            <a:r>
              <a:rPr lang="en-US" sz="3109">
                <a:solidFill>
                  <a:srgbClr val="FFFFFF"/>
                </a:solidFill>
                <a:latin typeface="Open Sans"/>
                <a:ea typeface="Open Sans"/>
                <a:cs typeface="Open Sans"/>
                <a:sym typeface="Open Sans"/>
              </a:rPr>
              <a:t>print(f"Number of survivors is: {count1}")</a:t>
            </a:r>
          </a:p>
          <a:p>
            <a:pPr algn="l">
              <a:lnSpc>
                <a:spcPts val="4353"/>
              </a:lnSpc>
            </a:pPr>
            <a:r>
              <a:rPr lang="en-US" sz="3109">
                <a:solidFill>
                  <a:srgbClr val="FFFFFF"/>
                </a:solidFill>
                <a:latin typeface="Open Sans"/>
                <a:ea typeface="Open Sans"/>
                <a:cs typeface="Open Sans"/>
                <a:sym typeface="Open Sans"/>
              </a:rPr>
              <a:t>sns.countplot(x='Survived',data=taitanic)</a:t>
            </a:r>
          </a:p>
          <a:p>
            <a:pPr algn="l">
              <a:lnSpc>
                <a:spcPts val="4353"/>
              </a:lnSpc>
            </a:pPr>
            <a:r>
              <a:rPr lang="en-US" sz="3109">
                <a:solidFill>
                  <a:srgbClr val="FFFFFF"/>
                </a:solidFill>
                <a:latin typeface="Open Sans"/>
                <a:ea typeface="Open Sans"/>
                <a:cs typeface="Open Sans"/>
                <a:sym typeface="Open Sans"/>
              </a:rPr>
              <a:t>sns.countplot(x='Survived',hue='Sex',data=taitanic)</a:t>
            </a:r>
          </a:p>
          <a:p>
            <a:pPr algn="l">
              <a:lnSpc>
                <a:spcPts val="4353"/>
              </a:lnSpc>
            </a:pPr>
            <a:r>
              <a:rPr lang="en-US" sz="3109">
                <a:solidFill>
                  <a:srgbClr val="FFFFFF"/>
                </a:solidFill>
                <a:latin typeface="Open Sans"/>
                <a:ea typeface="Open Sans"/>
                <a:cs typeface="Open Sans"/>
                <a:sym typeface="Open Sans"/>
              </a:rPr>
              <a:t>taitanic['Embarked'].value_counts().plot(kind='pie',autopct='%.2f')</a:t>
            </a:r>
          </a:p>
          <a:p>
            <a:pPr algn="l">
              <a:lnSpc>
                <a:spcPts val="4353"/>
              </a:lnSpc>
            </a:pPr>
            <a:r>
              <a:rPr lang="en-US" sz="3109">
                <a:solidFill>
                  <a:srgbClr val="FFFFFF"/>
                </a:solidFill>
                <a:latin typeface="Open Sans"/>
                <a:ea typeface="Open Sans"/>
                <a:cs typeface="Open Sans"/>
                <a:sym typeface="Open Sans"/>
              </a:rPr>
              <a:t>sns.displot(taitanic['Age'])</a:t>
            </a:r>
          </a:p>
          <a:p>
            <a:pPr algn="l">
              <a:lnSpc>
                <a:spcPts val="4353"/>
              </a:lnSpc>
              <a:spcBef>
                <a:spcPct val="0"/>
              </a:spcBef>
            </a:pPr>
          </a:p>
        </p:txBody>
      </p:sp>
      <p:sp>
        <p:nvSpPr>
          <p:cNvPr name="Freeform 10" id="10"/>
          <p:cNvSpPr/>
          <p:nvPr/>
        </p:nvSpPr>
        <p:spPr>
          <a:xfrm flipH="false" flipV="false" rot="0">
            <a:off x="2151908" y="6924128"/>
            <a:ext cx="8253865" cy="1563890"/>
          </a:xfrm>
          <a:custGeom>
            <a:avLst/>
            <a:gdLst/>
            <a:ahLst/>
            <a:cxnLst/>
            <a:rect r="r" b="b" t="t" l="l"/>
            <a:pathLst>
              <a:path h="1563890" w="8253865">
                <a:moveTo>
                  <a:pt x="0" y="0"/>
                </a:moveTo>
                <a:lnTo>
                  <a:pt x="8253865" y="0"/>
                </a:lnTo>
                <a:lnTo>
                  <a:pt x="8253865" y="1563890"/>
                </a:lnTo>
                <a:lnTo>
                  <a:pt x="0" y="1563890"/>
                </a:lnTo>
                <a:lnTo>
                  <a:pt x="0" y="0"/>
                </a:lnTo>
                <a:close/>
              </a:path>
            </a:pathLst>
          </a:custGeom>
          <a:blipFill>
            <a:blip r:embed="rId4"/>
            <a:stretch>
              <a:fillRect l="0" t="0" r="0" b="0"/>
            </a:stretch>
          </a:blipFill>
        </p:spPr>
      </p:sp>
      <p:sp>
        <p:nvSpPr>
          <p:cNvPr name="TextBox 11" id="11"/>
          <p:cNvSpPr txBox="true"/>
          <p:nvPr/>
        </p:nvSpPr>
        <p:spPr>
          <a:xfrm rot="0">
            <a:off x="1165703" y="490977"/>
            <a:ext cx="3410118" cy="537723"/>
          </a:xfrm>
          <a:prstGeom prst="rect">
            <a:avLst/>
          </a:prstGeom>
        </p:spPr>
        <p:txBody>
          <a:bodyPr anchor="t" rtlCol="false" tIns="0" lIns="0" bIns="0" rIns="0">
            <a:spAutoFit/>
          </a:bodyPr>
          <a:lstStyle/>
          <a:p>
            <a:pPr algn="l">
              <a:lnSpc>
                <a:spcPts val="4486"/>
              </a:lnSpc>
            </a:pPr>
            <a:r>
              <a:rPr lang="en-US" sz="3204">
                <a:solidFill>
                  <a:srgbClr val="FFFFFF"/>
                </a:solidFill>
                <a:latin typeface="Open Sans Light"/>
                <a:ea typeface="Open Sans Light"/>
                <a:cs typeface="Open Sans Light"/>
                <a:sym typeface="Open Sans Light"/>
              </a:rPr>
              <a:t>03 data describe</a:t>
            </a:r>
            <a:r>
              <a:rPr lang="en-US" sz="3204">
                <a:solidFill>
                  <a:srgbClr val="FFFFFF"/>
                </a:solidFill>
                <a:latin typeface="Open Sans Light"/>
                <a:ea typeface="Open Sans Light"/>
                <a:cs typeface="Open Sans Light"/>
                <a:sym typeface="Open Sans Light"/>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sp>
        <p:nvSpPr>
          <p:cNvPr name="TextBox 2" id="2"/>
          <p:cNvSpPr txBox="true"/>
          <p:nvPr/>
        </p:nvSpPr>
        <p:spPr>
          <a:xfrm rot="0">
            <a:off x="1028700" y="249933"/>
            <a:ext cx="7065793" cy="1481333"/>
          </a:xfrm>
          <a:prstGeom prst="rect">
            <a:avLst/>
          </a:prstGeom>
        </p:spPr>
        <p:txBody>
          <a:bodyPr anchor="t" rtlCol="false" tIns="0" lIns="0" bIns="0" rIns="0">
            <a:spAutoFit/>
          </a:bodyPr>
          <a:lstStyle/>
          <a:p>
            <a:pPr algn="l">
              <a:lnSpc>
                <a:spcPts val="5466"/>
              </a:lnSpc>
            </a:pPr>
            <a:r>
              <a:rPr lang="en-US" sz="3904">
                <a:solidFill>
                  <a:srgbClr val="FFFFFF"/>
                </a:solidFill>
                <a:latin typeface="Open Sans Light"/>
                <a:ea typeface="Open Sans Light"/>
                <a:cs typeface="Open Sans Light"/>
                <a:sym typeface="Open Sans Light"/>
              </a:rPr>
              <a:t>04 pre prossecing data </a:t>
            </a:r>
          </a:p>
          <a:p>
            <a:pPr algn="l">
              <a:lnSpc>
                <a:spcPts val="6586"/>
              </a:lnSpc>
            </a:pPr>
          </a:p>
        </p:txBody>
      </p:sp>
      <p:grpSp>
        <p:nvGrpSpPr>
          <p:cNvPr name="Group 3" id="3"/>
          <p:cNvGrpSpPr/>
          <p:nvPr/>
        </p:nvGrpSpPr>
        <p:grpSpPr>
          <a:xfrm rot="0">
            <a:off x="-403278" y="1265400"/>
            <a:ext cx="18691278" cy="9021600"/>
            <a:chOff x="0" y="0"/>
            <a:chExt cx="24921704" cy="12028800"/>
          </a:xfrm>
        </p:grpSpPr>
        <p:pic>
          <p:nvPicPr>
            <p:cNvPr name="Picture 4" id="4"/>
            <p:cNvPicPr>
              <a:picLocks noChangeAspect="true"/>
            </p:cNvPicPr>
            <p:nvPr/>
          </p:nvPicPr>
          <p:blipFill>
            <a:blip r:embed="rId2"/>
            <a:srcRect l="0" t="17822" r="0" b="17822"/>
            <a:stretch>
              <a:fillRect/>
            </a:stretch>
          </p:blipFill>
          <p:spPr>
            <a:xfrm flipH="false" flipV="false">
              <a:off x="0" y="0"/>
              <a:ext cx="24921704" cy="12028800"/>
            </a:xfrm>
            <a:prstGeom prst="rect">
              <a:avLst/>
            </a:prstGeom>
          </p:spPr>
        </p:pic>
      </p:grpSp>
      <p:grpSp>
        <p:nvGrpSpPr>
          <p:cNvPr name="Group 5" id="5"/>
          <p:cNvGrpSpPr/>
          <p:nvPr/>
        </p:nvGrpSpPr>
        <p:grpSpPr>
          <a:xfrm rot="0">
            <a:off x="0" y="1265400"/>
            <a:ext cx="16112047" cy="8434998"/>
            <a:chOff x="0" y="0"/>
            <a:chExt cx="4243502" cy="2221563"/>
          </a:xfrm>
        </p:grpSpPr>
        <p:sp>
          <p:nvSpPr>
            <p:cNvPr name="Freeform 6" id="6"/>
            <p:cNvSpPr/>
            <p:nvPr/>
          </p:nvSpPr>
          <p:spPr>
            <a:xfrm flipH="false" flipV="false" rot="0">
              <a:off x="0" y="0"/>
              <a:ext cx="4243502" cy="2221563"/>
            </a:xfrm>
            <a:custGeom>
              <a:avLst/>
              <a:gdLst/>
              <a:ahLst/>
              <a:cxnLst/>
              <a:rect r="r" b="b" t="t" l="l"/>
              <a:pathLst>
                <a:path h="2221563" w="4243502">
                  <a:moveTo>
                    <a:pt x="0" y="0"/>
                  </a:moveTo>
                  <a:lnTo>
                    <a:pt x="4243502" y="0"/>
                  </a:lnTo>
                  <a:lnTo>
                    <a:pt x="4243502" y="2221563"/>
                  </a:lnTo>
                  <a:lnTo>
                    <a:pt x="0" y="2221563"/>
                  </a:lnTo>
                  <a:close/>
                </a:path>
              </a:pathLst>
            </a:custGeom>
            <a:solidFill>
              <a:srgbClr val="2E769B"/>
            </a:solidFill>
          </p:spPr>
        </p:sp>
        <p:sp>
          <p:nvSpPr>
            <p:cNvPr name="TextBox 7" id="7"/>
            <p:cNvSpPr txBox="true"/>
            <p:nvPr/>
          </p:nvSpPr>
          <p:spPr>
            <a:xfrm>
              <a:off x="0" y="-38100"/>
              <a:ext cx="4243502" cy="22596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988477" y="6812445"/>
            <a:ext cx="11910354" cy="2313711"/>
          </a:xfrm>
          <a:custGeom>
            <a:avLst/>
            <a:gdLst/>
            <a:ahLst/>
            <a:cxnLst/>
            <a:rect r="r" b="b" t="t" l="l"/>
            <a:pathLst>
              <a:path h="2313711" w="11910354">
                <a:moveTo>
                  <a:pt x="0" y="0"/>
                </a:moveTo>
                <a:lnTo>
                  <a:pt x="11910354" y="0"/>
                </a:lnTo>
                <a:lnTo>
                  <a:pt x="11910354" y="2313711"/>
                </a:lnTo>
                <a:lnTo>
                  <a:pt x="0" y="2313711"/>
                </a:lnTo>
                <a:lnTo>
                  <a:pt x="0" y="0"/>
                </a:lnTo>
                <a:close/>
              </a:path>
            </a:pathLst>
          </a:custGeom>
          <a:blipFill>
            <a:blip r:embed="rId3"/>
            <a:stretch>
              <a:fillRect l="0" t="0" r="0" b="0"/>
            </a:stretch>
          </a:blipFill>
        </p:spPr>
      </p:sp>
      <p:sp>
        <p:nvSpPr>
          <p:cNvPr name="TextBox 9" id="9"/>
          <p:cNvSpPr txBox="true"/>
          <p:nvPr/>
        </p:nvSpPr>
        <p:spPr>
          <a:xfrm rot="0">
            <a:off x="210816" y="3645752"/>
            <a:ext cx="11555321" cy="6285760"/>
          </a:xfrm>
          <a:prstGeom prst="rect">
            <a:avLst/>
          </a:prstGeom>
        </p:spPr>
        <p:txBody>
          <a:bodyPr anchor="t" rtlCol="false" tIns="0" lIns="0" bIns="0" rIns="0">
            <a:spAutoFit/>
          </a:bodyPr>
          <a:lstStyle/>
          <a:p>
            <a:pPr algn="l">
              <a:lnSpc>
                <a:spcPts val="3321"/>
              </a:lnSpc>
            </a:pPr>
            <a:r>
              <a:rPr lang="en-US" sz="2372">
                <a:solidFill>
                  <a:srgbClr val="FFFFFF"/>
                </a:solidFill>
                <a:latin typeface="Open Sans Bold"/>
                <a:ea typeface="Open Sans Bold"/>
                <a:cs typeface="Open Sans Bold"/>
                <a:sym typeface="Open Sans Bold"/>
              </a:rPr>
              <a:t>taitanic['Sex']=taitanic['Sex'].replace('male', 1, regex=True) </a:t>
            </a:r>
          </a:p>
          <a:p>
            <a:pPr algn="l">
              <a:lnSpc>
                <a:spcPts val="3321"/>
              </a:lnSpc>
            </a:pPr>
            <a:r>
              <a:rPr lang="en-US" sz="2372">
                <a:solidFill>
                  <a:srgbClr val="FFFFFF"/>
                </a:solidFill>
                <a:latin typeface="Open Sans Bold"/>
                <a:ea typeface="Open Sans Bold"/>
                <a:cs typeface="Open Sans Bold"/>
                <a:sym typeface="Open Sans Bold"/>
              </a:rPr>
              <a:t>taitanic['Sex']=taitanic['Sex'].replace('female', 0, regex=True)</a:t>
            </a:r>
          </a:p>
          <a:p>
            <a:pPr algn="l">
              <a:lnSpc>
                <a:spcPts val="3321"/>
              </a:lnSpc>
            </a:pPr>
            <a:r>
              <a:rPr lang="en-US" sz="2372">
                <a:solidFill>
                  <a:srgbClr val="FFFFFF"/>
                </a:solidFill>
                <a:latin typeface="Open Sans Bold"/>
                <a:ea typeface="Open Sans Bold"/>
                <a:cs typeface="Open Sans Bold"/>
                <a:sym typeface="Open Sans Bold"/>
              </a:rPr>
              <a:t>taitanic['Age'] = taitanic['Age'].fillna(taitanic['Age'].median())</a:t>
            </a:r>
          </a:p>
          <a:p>
            <a:pPr algn="l">
              <a:lnSpc>
                <a:spcPts val="3321"/>
              </a:lnSpc>
            </a:pPr>
            <a:r>
              <a:rPr lang="en-US" sz="2372">
                <a:solidFill>
                  <a:srgbClr val="FFFFFF"/>
                </a:solidFill>
                <a:latin typeface="Open Sans Bold"/>
                <a:ea typeface="Open Sans Bold"/>
                <a:cs typeface="Open Sans Bold"/>
                <a:sym typeface="Open Sans Bold"/>
              </a:rPr>
              <a:t>taitanic['Embarked']= taitanic['Embarked'].replace(['S' , 'C' ,'Q' ], [ 1 , 2 , 3], regex=True</a:t>
            </a:r>
          </a:p>
          <a:p>
            <a:pPr algn="l">
              <a:lnSpc>
                <a:spcPts val="3321"/>
              </a:lnSpc>
            </a:pPr>
            <a:r>
              <a:rPr lang="en-US" sz="2372">
                <a:solidFill>
                  <a:srgbClr val="FFFFFF"/>
                </a:solidFill>
                <a:latin typeface="Open Sans Bold"/>
                <a:ea typeface="Open Sans Bold"/>
                <a:cs typeface="Open Sans Bold"/>
                <a:sym typeface="Open Sans Bold"/>
              </a:rPr>
              <a:t>taitanic['Embarked'] = taitanic['Embarked'].fillna(1)</a:t>
            </a:r>
          </a:p>
          <a:p>
            <a:pPr algn="l">
              <a:lnSpc>
                <a:spcPts val="3321"/>
              </a:lnSpc>
            </a:pPr>
            <a:r>
              <a:rPr lang="en-US" sz="2372">
                <a:solidFill>
                  <a:srgbClr val="FFFFFF"/>
                </a:solidFill>
                <a:latin typeface="Open Sans Bold"/>
                <a:ea typeface="Open Sans Bold"/>
                <a:cs typeface="Open Sans Bold"/>
                <a:sym typeface="Open Sans Bold"/>
              </a:rPr>
              <a:t>shuffle = taitanic.sample(frac = 1)</a:t>
            </a:r>
          </a:p>
          <a:p>
            <a:pPr algn="l">
              <a:lnSpc>
                <a:spcPts val="3321"/>
              </a:lnSpc>
            </a:pPr>
            <a:r>
              <a:rPr lang="en-US" sz="2372">
                <a:solidFill>
                  <a:srgbClr val="FFFFFF"/>
                </a:solidFill>
                <a:latin typeface="Open Sans Bold"/>
                <a:ea typeface="Open Sans Bold"/>
                <a:cs typeface="Open Sans Bold"/>
                <a:sym typeface="Open Sans Bold"/>
              </a:rPr>
              <a:t>shuffle.head()</a:t>
            </a:r>
          </a:p>
          <a:p>
            <a:pPr algn="l">
              <a:lnSpc>
                <a:spcPts val="3321"/>
              </a:lnSpc>
            </a:pPr>
            <a:r>
              <a:rPr lang="en-US" sz="2372">
                <a:solidFill>
                  <a:srgbClr val="FFFFFF"/>
                </a:solidFill>
                <a:latin typeface="Open Sans Bold"/>
                <a:ea typeface="Open Sans Bold"/>
                <a:cs typeface="Open Sans Bold"/>
                <a:sym typeface="Open Sans Bold"/>
              </a:rPr>
              <a:t>rate = 0.85</a:t>
            </a:r>
          </a:p>
          <a:p>
            <a:pPr algn="l">
              <a:lnSpc>
                <a:spcPts val="3321"/>
              </a:lnSpc>
            </a:pPr>
            <a:r>
              <a:rPr lang="en-US" sz="2372">
                <a:solidFill>
                  <a:srgbClr val="FFFFFF"/>
                </a:solidFill>
                <a:latin typeface="Open Sans Bold"/>
                <a:ea typeface="Open Sans Bold"/>
                <a:cs typeface="Open Sans Bold"/>
                <a:sym typeface="Open Sans Bold"/>
              </a:rPr>
              <a:t>total_rows = taitanic.shape[0]</a:t>
            </a:r>
          </a:p>
          <a:p>
            <a:pPr algn="l">
              <a:lnSpc>
                <a:spcPts val="3321"/>
              </a:lnSpc>
            </a:pPr>
            <a:r>
              <a:rPr lang="en-US" sz="2372">
                <a:solidFill>
                  <a:srgbClr val="FFFFFF"/>
                </a:solidFill>
                <a:latin typeface="Open Sans Bold"/>
                <a:ea typeface="Open Sans Bold"/>
                <a:cs typeface="Open Sans Bold"/>
                <a:sym typeface="Open Sans Bold"/>
              </a:rPr>
              <a:t>train_size = int(total_rows*rate)</a:t>
            </a:r>
          </a:p>
          <a:p>
            <a:pPr algn="l">
              <a:lnSpc>
                <a:spcPts val="3321"/>
              </a:lnSpc>
            </a:pPr>
          </a:p>
          <a:p>
            <a:pPr algn="l">
              <a:lnSpc>
                <a:spcPts val="3321"/>
              </a:lnSpc>
            </a:pPr>
            <a:r>
              <a:rPr lang="en-US" sz="2372">
                <a:solidFill>
                  <a:srgbClr val="FFFFFF"/>
                </a:solidFill>
                <a:latin typeface="Open Sans Bold"/>
                <a:ea typeface="Open Sans Bold"/>
                <a:cs typeface="Open Sans Bold"/>
                <a:sym typeface="Open Sans Bold"/>
              </a:rPr>
              <a:t>train = shuffle[0:train_size]</a:t>
            </a:r>
          </a:p>
          <a:p>
            <a:pPr algn="l">
              <a:lnSpc>
                <a:spcPts val="2758"/>
              </a:lnSpc>
            </a:pPr>
            <a:r>
              <a:rPr lang="en-US" sz="1970">
                <a:solidFill>
                  <a:srgbClr val="FFFFFF"/>
                </a:solidFill>
                <a:latin typeface="Open Sans Bold"/>
                <a:ea typeface="Open Sans Bold"/>
                <a:cs typeface="Open Sans Bold"/>
                <a:sym typeface="Open Sans Bold"/>
              </a:rPr>
              <a:t>test = shuffle[train_size:]</a:t>
            </a:r>
          </a:p>
          <a:p>
            <a:pPr algn="ctr" rtl="true">
              <a:lnSpc>
                <a:spcPts val="4110"/>
              </a:lnSpc>
            </a:pPr>
          </a:p>
        </p:txBody>
      </p:sp>
      <p:sp>
        <p:nvSpPr>
          <p:cNvPr name="TextBox 10" id="10"/>
          <p:cNvSpPr txBox="true"/>
          <p:nvPr/>
        </p:nvSpPr>
        <p:spPr>
          <a:xfrm rot="0">
            <a:off x="210816" y="1208250"/>
            <a:ext cx="14865543" cy="2437110"/>
          </a:xfrm>
          <a:prstGeom prst="rect">
            <a:avLst/>
          </a:prstGeom>
        </p:spPr>
        <p:txBody>
          <a:bodyPr anchor="t" rtlCol="false" tIns="0" lIns="0" bIns="0" rIns="0">
            <a:spAutoFit/>
          </a:bodyPr>
          <a:lstStyle/>
          <a:p>
            <a:pPr algn="l">
              <a:lnSpc>
                <a:spcPts val="3746"/>
              </a:lnSpc>
            </a:pPr>
            <a:r>
              <a:rPr lang="en-US" sz="2675">
                <a:solidFill>
                  <a:srgbClr val="FFFFFF"/>
                </a:solidFill>
                <a:latin typeface="Canva Sans Bold"/>
                <a:ea typeface="Canva Sans Bold"/>
                <a:cs typeface="Canva Sans Bold"/>
                <a:sym typeface="Canva Sans Bold"/>
              </a:rPr>
              <a:t>Explain:</a:t>
            </a:r>
          </a:p>
          <a:p>
            <a:pPr algn="l">
              <a:lnSpc>
                <a:spcPts val="4026"/>
              </a:lnSpc>
            </a:pPr>
            <a:r>
              <a:rPr lang="en-US" sz="2875">
                <a:solidFill>
                  <a:srgbClr val="FFFFFF"/>
                </a:solidFill>
                <a:latin typeface="Canva Sans Bold"/>
                <a:ea typeface="Canva Sans Bold"/>
                <a:cs typeface="Canva Sans Bold"/>
                <a:sym typeface="Canva Sans Bold"/>
              </a:rPr>
              <a:t>Data preprocessing is the concept of changing the raw data into a clean data set. The dataset is preprocessed in order to check missing values, noisy data, and other inconsistencies before executing it to the algorithm.</a:t>
            </a:r>
          </a:p>
          <a:p>
            <a:pPr algn="l">
              <a:lnSpc>
                <a:spcPts val="3746"/>
              </a:lnSpc>
            </a:pPr>
            <a:r>
              <a:rPr lang="en-US" sz="2675">
                <a:solidFill>
                  <a:srgbClr val="FFFFFF"/>
                </a:solidFill>
                <a:latin typeface="Canva Sans Bold"/>
                <a:ea typeface="Canva Sans Bold"/>
                <a:cs typeface="Canva Sans Bold"/>
                <a:sym typeface="Canva Sans Bold"/>
              </a:rPr>
              <a:t>Code: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sp>
        <p:nvSpPr>
          <p:cNvPr name="TextBox 2" id="2"/>
          <p:cNvSpPr txBox="true"/>
          <p:nvPr/>
        </p:nvSpPr>
        <p:spPr>
          <a:xfrm rot="0">
            <a:off x="1028700" y="249933"/>
            <a:ext cx="7065793" cy="1481333"/>
          </a:xfrm>
          <a:prstGeom prst="rect">
            <a:avLst/>
          </a:prstGeom>
        </p:spPr>
        <p:txBody>
          <a:bodyPr anchor="t" rtlCol="false" tIns="0" lIns="0" bIns="0" rIns="0">
            <a:spAutoFit/>
          </a:bodyPr>
          <a:lstStyle/>
          <a:p>
            <a:pPr algn="l">
              <a:lnSpc>
                <a:spcPts val="5466"/>
              </a:lnSpc>
            </a:pPr>
            <a:r>
              <a:rPr lang="en-US" sz="3904">
                <a:solidFill>
                  <a:srgbClr val="FFFFFF"/>
                </a:solidFill>
                <a:latin typeface="Open Sans Light"/>
                <a:ea typeface="Open Sans Light"/>
                <a:cs typeface="Open Sans Light"/>
                <a:sym typeface="Open Sans Light"/>
              </a:rPr>
              <a:t>04 pre prossecing data </a:t>
            </a:r>
          </a:p>
          <a:p>
            <a:pPr algn="l">
              <a:lnSpc>
                <a:spcPts val="6586"/>
              </a:lnSpc>
            </a:pPr>
          </a:p>
        </p:txBody>
      </p:sp>
      <p:grpSp>
        <p:nvGrpSpPr>
          <p:cNvPr name="Group 3" id="3"/>
          <p:cNvGrpSpPr/>
          <p:nvPr/>
        </p:nvGrpSpPr>
        <p:grpSpPr>
          <a:xfrm rot="0">
            <a:off x="-403278" y="1265400"/>
            <a:ext cx="18691278" cy="9021600"/>
            <a:chOff x="0" y="0"/>
            <a:chExt cx="24921704" cy="12028800"/>
          </a:xfrm>
        </p:grpSpPr>
        <p:pic>
          <p:nvPicPr>
            <p:cNvPr name="Picture 4" id="4"/>
            <p:cNvPicPr>
              <a:picLocks noChangeAspect="true"/>
            </p:cNvPicPr>
            <p:nvPr/>
          </p:nvPicPr>
          <p:blipFill>
            <a:blip r:embed="rId2"/>
            <a:srcRect l="0" t="17822" r="0" b="17822"/>
            <a:stretch>
              <a:fillRect/>
            </a:stretch>
          </p:blipFill>
          <p:spPr>
            <a:xfrm flipH="false" flipV="false">
              <a:off x="0" y="0"/>
              <a:ext cx="24921704" cy="12028800"/>
            </a:xfrm>
            <a:prstGeom prst="rect">
              <a:avLst/>
            </a:prstGeom>
          </p:spPr>
        </p:pic>
      </p:grpSp>
      <p:grpSp>
        <p:nvGrpSpPr>
          <p:cNvPr name="Group 5" id="5"/>
          <p:cNvGrpSpPr/>
          <p:nvPr/>
        </p:nvGrpSpPr>
        <p:grpSpPr>
          <a:xfrm rot="0">
            <a:off x="0" y="1265400"/>
            <a:ext cx="17582290" cy="8506138"/>
            <a:chOff x="0" y="0"/>
            <a:chExt cx="4630727" cy="2240300"/>
          </a:xfrm>
        </p:grpSpPr>
        <p:sp>
          <p:nvSpPr>
            <p:cNvPr name="Freeform 6" id="6"/>
            <p:cNvSpPr/>
            <p:nvPr/>
          </p:nvSpPr>
          <p:spPr>
            <a:xfrm flipH="false" flipV="false" rot="0">
              <a:off x="0" y="0"/>
              <a:ext cx="4630727" cy="2240300"/>
            </a:xfrm>
            <a:custGeom>
              <a:avLst/>
              <a:gdLst/>
              <a:ahLst/>
              <a:cxnLst/>
              <a:rect r="r" b="b" t="t" l="l"/>
              <a:pathLst>
                <a:path h="2240300" w="4630727">
                  <a:moveTo>
                    <a:pt x="0" y="0"/>
                  </a:moveTo>
                  <a:lnTo>
                    <a:pt x="4630727" y="0"/>
                  </a:lnTo>
                  <a:lnTo>
                    <a:pt x="4630727" y="2240300"/>
                  </a:lnTo>
                  <a:lnTo>
                    <a:pt x="0" y="2240300"/>
                  </a:lnTo>
                  <a:close/>
                </a:path>
              </a:pathLst>
            </a:custGeom>
            <a:solidFill>
              <a:srgbClr val="2E769B"/>
            </a:solidFill>
          </p:spPr>
        </p:sp>
        <p:sp>
          <p:nvSpPr>
            <p:cNvPr name="TextBox 7" id="7"/>
            <p:cNvSpPr txBox="true"/>
            <p:nvPr/>
          </p:nvSpPr>
          <p:spPr>
            <a:xfrm>
              <a:off x="0" y="-38100"/>
              <a:ext cx="4630727" cy="22784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073027" y="1455109"/>
            <a:ext cx="5679796" cy="5575000"/>
          </a:xfrm>
          <a:custGeom>
            <a:avLst/>
            <a:gdLst/>
            <a:ahLst/>
            <a:cxnLst/>
            <a:rect r="r" b="b" t="t" l="l"/>
            <a:pathLst>
              <a:path h="5575000" w="5679796">
                <a:moveTo>
                  <a:pt x="0" y="0"/>
                </a:moveTo>
                <a:lnTo>
                  <a:pt x="5679796" y="0"/>
                </a:lnTo>
                <a:lnTo>
                  <a:pt x="5679796" y="5575000"/>
                </a:lnTo>
                <a:lnTo>
                  <a:pt x="0" y="5575000"/>
                </a:lnTo>
                <a:lnTo>
                  <a:pt x="0" y="0"/>
                </a:lnTo>
                <a:close/>
              </a:path>
            </a:pathLst>
          </a:custGeom>
          <a:blipFill>
            <a:blip r:embed="rId3"/>
            <a:stretch>
              <a:fillRect l="0" t="-2637" r="0" b="-2637"/>
            </a:stretch>
          </a:blipFill>
        </p:spPr>
      </p:sp>
      <p:sp>
        <p:nvSpPr>
          <p:cNvPr name="Freeform 9" id="9"/>
          <p:cNvSpPr/>
          <p:nvPr/>
        </p:nvSpPr>
        <p:spPr>
          <a:xfrm flipH="false" flipV="false" rot="0">
            <a:off x="10630643" y="636015"/>
            <a:ext cx="6003103" cy="4507485"/>
          </a:xfrm>
          <a:custGeom>
            <a:avLst/>
            <a:gdLst/>
            <a:ahLst/>
            <a:cxnLst/>
            <a:rect r="r" b="b" t="t" l="l"/>
            <a:pathLst>
              <a:path h="4507485" w="6003103">
                <a:moveTo>
                  <a:pt x="0" y="0"/>
                </a:moveTo>
                <a:lnTo>
                  <a:pt x="6003104" y="0"/>
                </a:lnTo>
                <a:lnTo>
                  <a:pt x="6003104" y="4507485"/>
                </a:lnTo>
                <a:lnTo>
                  <a:pt x="0" y="4507485"/>
                </a:lnTo>
                <a:lnTo>
                  <a:pt x="0" y="0"/>
                </a:lnTo>
                <a:close/>
              </a:path>
            </a:pathLst>
          </a:custGeom>
          <a:blipFill>
            <a:blip r:embed="rId4"/>
            <a:stretch>
              <a:fillRect l="0" t="0" r="0" b="0"/>
            </a:stretch>
          </a:blipFill>
        </p:spPr>
      </p:sp>
      <p:sp>
        <p:nvSpPr>
          <p:cNvPr name="Freeform 10" id="10"/>
          <p:cNvSpPr/>
          <p:nvPr/>
        </p:nvSpPr>
        <p:spPr>
          <a:xfrm flipH="false" flipV="false" rot="0">
            <a:off x="10623299" y="5518469"/>
            <a:ext cx="6010448" cy="4476747"/>
          </a:xfrm>
          <a:custGeom>
            <a:avLst/>
            <a:gdLst/>
            <a:ahLst/>
            <a:cxnLst/>
            <a:rect r="r" b="b" t="t" l="l"/>
            <a:pathLst>
              <a:path h="4476747" w="6010448">
                <a:moveTo>
                  <a:pt x="0" y="0"/>
                </a:moveTo>
                <a:lnTo>
                  <a:pt x="6010448" y="0"/>
                </a:lnTo>
                <a:lnTo>
                  <a:pt x="6010448" y="4476747"/>
                </a:lnTo>
                <a:lnTo>
                  <a:pt x="0" y="4476747"/>
                </a:lnTo>
                <a:lnTo>
                  <a:pt x="0" y="0"/>
                </a:lnTo>
                <a:close/>
              </a:path>
            </a:pathLst>
          </a:custGeom>
          <a:blipFill>
            <a:blip r:embed="rId5"/>
            <a:stretch>
              <a:fillRect l="0" t="0" r="0" b="0"/>
            </a:stretch>
          </a:blipFill>
        </p:spPr>
      </p:sp>
      <p:sp>
        <p:nvSpPr>
          <p:cNvPr name="Freeform 11" id="11"/>
          <p:cNvSpPr/>
          <p:nvPr/>
        </p:nvSpPr>
        <p:spPr>
          <a:xfrm flipH="false" flipV="false" rot="0">
            <a:off x="1621540" y="7486786"/>
            <a:ext cx="7127254" cy="1771514"/>
          </a:xfrm>
          <a:custGeom>
            <a:avLst/>
            <a:gdLst/>
            <a:ahLst/>
            <a:cxnLst/>
            <a:rect r="r" b="b" t="t" l="l"/>
            <a:pathLst>
              <a:path h="1771514" w="7127254">
                <a:moveTo>
                  <a:pt x="0" y="0"/>
                </a:moveTo>
                <a:lnTo>
                  <a:pt x="7127254" y="0"/>
                </a:lnTo>
                <a:lnTo>
                  <a:pt x="7127254" y="1771514"/>
                </a:lnTo>
                <a:lnTo>
                  <a:pt x="0" y="1771514"/>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83349"/>
        </a:solidFill>
      </p:bgPr>
    </p:bg>
    <p:spTree>
      <p:nvGrpSpPr>
        <p:cNvPr id="1" name=""/>
        <p:cNvGrpSpPr/>
        <p:nvPr/>
      </p:nvGrpSpPr>
      <p:grpSpPr>
        <a:xfrm>
          <a:off x="0" y="0"/>
          <a:ext cx="0" cy="0"/>
          <a:chOff x="0" y="0"/>
          <a:chExt cx="0" cy="0"/>
        </a:xfrm>
      </p:grpSpPr>
      <p:grpSp>
        <p:nvGrpSpPr>
          <p:cNvPr name="Group 2" id="2"/>
          <p:cNvGrpSpPr/>
          <p:nvPr/>
        </p:nvGrpSpPr>
        <p:grpSpPr>
          <a:xfrm rot="0">
            <a:off x="1985061" y="1028700"/>
            <a:ext cx="17543246" cy="9902899"/>
            <a:chOff x="0" y="0"/>
            <a:chExt cx="23390995" cy="13203865"/>
          </a:xfrm>
        </p:grpSpPr>
        <p:pic>
          <p:nvPicPr>
            <p:cNvPr name="Picture 3" id="3"/>
            <p:cNvPicPr>
              <a:picLocks noChangeAspect="true"/>
            </p:cNvPicPr>
            <p:nvPr/>
          </p:nvPicPr>
          <p:blipFill>
            <a:blip r:embed="rId2"/>
            <a:srcRect l="0" t="12492" r="0" b="12492"/>
            <a:stretch>
              <a:fillRect/>
            </a:stretch>
          </p:blipFill>
          <p:spPr>
            <a:xfrm flipH="false" flipV="false">
              <a:off x="0" y="0"/>
              <a:ext cx="23390995" cy="13203865"/>
            </a:xfrm>
            <a:prstGeom prst="rect">
              <a:avLst/>
            </a:prstGeom>
          </p:spPr>
        </p:pic>
      </p:grpSp>
      <p:grpSp>
        <p:nvGrpSpPr>
          <p:cNvPr name="Group 4" id="4"/>
          <p:cNvGrpSpPr/>
          <p:nvPr/>
        </p:nvGrpSpPr>
        <p:grpSpPr>
          <a:xfrm rot="0">
            <a:off x="612001" y="1028700"/>
            <a:ext cx="16409031" cy="8625488"/>
            <a:chOff x="0" y="0"/>
            <a:chExt cx="4321720" cy="2271734"/>
          </a:xfrm>
        </p:grpSpPr>
        <p:sp>
          <p:nvSpPr>
            <p:cNvPr name="Freeform 5" id="5"/>
            <p:cNvSpPr/>
            <p:nvPr/>
          </p:nvSpPr>
          <p:spPr>
            <a:xfrm flipH="false" flipV="false" rot="0">
              <a:off x="0" y="0"/>
              <a:ext cx="4321720" cy="2271734"/>
            </a:xfrm>
            <a:custGeom>
              <a:avLst/>
              <a:gdLst/>
              <a:ahLst/>
              <a:cxnLst/>
              <a:rect r="r" b="b" t="t" l="l"/>
              <a:pathLst>
                <a:path h="2271734" w="4321720">
                  <a:moveTo>
                    <a:pt x="0" y="0"/>
                  </a:moveTo>
                  <a:lnTo>
                    <a:pt x="4321720" y="0"/>
                  </a:lnTo>
                  <a:lnTo>
                    <a:pt x="4321720" y="2271734"/>
                  </a:lnTo>
                  <a:lnTo>
                    <a:pt x="0" y="2271734"/>
                  </a:lnTo>
                  <a:close/>
                </a:path>
              </a:pathLst>
            </a:custGeom>
            <a:solidFill>
              <a:srgbClr val="2E769B"/>
            </a:solidFill>
          </p:spPr>
        </p:sp>
        <p:sp>
          <p:nvSpPr>
            <p:cNvPr name="TextBox 6" id="6"/>
            <p:cNvSpPr txBox="true"/>
            <p:nvPr/>
          </p:nvSpPr>
          <p:spPr>
            <a:xfrm>
              <a:off x="0" y="-38100"/>
              <a:ext cx="4321720" cy="2309834"/>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78568" y="4066189"/>
            <a:ext cx="15447466" cy="5588000"/>
          </a:xfrm>
          <a:prstGeom prst="rect">
            <a:avLst/>
          </a:prstGeom>
        </p:spPr>
        <p:txBody>
          <a:bodyPr anchor="t" rtlCol="false" tIns="0" lIns="0" bIns="0" rIns="0">
            <a:spAutoFit/>
          </a:bodyPr>
          <a:lstStyle/>
          <a:p>
            <a:pPr algn="l">
              <a:lnSpc>
                <a:spcPts val="3500"/>
              </a:lnSpc>
            </a:pPr>
            <a:r>
              <a:rPr lang="en-US" sz="2500">
                <a:solidFill>
                  <a:srgbClr val="FFFFFF"/>
                </a:solidFill>
                <a:latin typeface="Open Sans"/>
                <a:ea typeface="Open Sans"/>
                <a:cs typeface="Open Sans"/>
                <a:sym typeface="Open Sans"/>
              </a:rPr>
              <a:t>y_train=train["Survived"]</a:t>
            </a:r>
          </a:p>
          <a:p>
            <a:pPr algn="l" rtl="true">
              <a:lnSpc>
                <a:spcPts val="4060"/>
              </a:lnSpc>
            </a:pPr>
            <a:r>
              <a:rPr lang="en-US" sz="2900">
                <a:solidFill>
                  <a:srgbClr val="FFFFFF"/>
                </a:solidFill>
                <a:latin typeface="Open Sans"/>
                <a:ea typeface="Open Sans"/>
                <a:cs typeface="Open Sans"/>
                <a:sym typeface="Open Sans"/>
              </a:rPr>
              <a:t>y_test=test["Survived"]</a:t>
            </a:r>
          </a:p>
          <a:p>
            <a:pPr algn="l" rtl="true">
              <a:lnSpc>
                <a:spcPts val="4060"/>
              </a:lnSpc>
            </a:pPr>
            <a:r>
              <a:rPr lang="en-US" sz="2900">
                <a:solidFill>
                  <a:srgbClr val="FFFFFF"/>
                </a:solidFill>
                <a:latin typeface="Open Sans"/>
                <a:ea typeface="Open Sans"/>
                <a:cs typeface="Open Sans"/>
                <a:sym typeface="Open Sans"/>
              </a:rPr>
              <a:t>train_data = ["Age", "Sex","Pclass",  "SibSp" ,"Parch","Fare","Embarked"]</a:t>
            </a:r>
          </a:p>
          <a:p>
            <a:pPr algn="l" rtl="true">
              <a:lnSpc>
                <a:spcPts val="4060"/>
              </a:lnSpc>
            </a:pPr>
            <a:r>
              <a:rPr lang="en-US" sz="2900">
                <a:solidFill>
                  <a:srgbClr val="FFFFFF"/>
                </a:solidFill>
                <a:latin typeface="Open Sans"/>
                <a:ea typeface="Open Sans"/>
                <a:cs typeface="Open Sans"/>
                <a:sym typeface="Open Sans"/>
              </a:rPr>
              <a:t>X_train = pd.get_dummies(train[train_data])</a:t>
            </a:r>
          </a:p>
          <a:p>
            <a:pPr algn="l" rtl="true">
              <a:lnSpc>
                <a:spcPts val="4060"/>
              </a:lnSpc>
            </a:pPr>
            <a:r>
              <a:rPr lang="en-US" sz="2900">
                <a:solidFill>
                  <a:srgbClr val="FFFFFF"/>
                </a:solidFill>
                <a:latin typeface="Open Sans"/>
                <a:ea typeface="Open Sans"/>
                <a:cs typeface="Open Sans"/>
                <a:sym typeface="Open Sans"/>
              </a:rPr>
              <a:t>X_test  = pd.get_dummies(test[train_data])</a:t>
            </a:r>
          </a:p>
          <a:p>
            <a:pPr algn="l" rtl="true">
              <a:lnSpc>
                <a:spcPts val="4060"/>
              </a:lnSpc>
            </a:pPr>
            <a:r>
              <a:rPr lang="en-US" sz="2900">
                <a:solidFill>
                  <a:srgbClr val="FFFFFF"/>
                </a:solidFill>
                <a:latin typeface="Open Sans"/>
                <a:ea typeface="Open Sans"/>
                <a:cs typeface="Open Sans"/>
                <a:sym typeface="Open Sans"/>
              </a:rPr>
              <a:t>model_RF = RandomForestClassifier(n_estimators=120 , max_depth=10 , random_state=2 )</a:t>
            </a:r>
          </a:p>
          <a:p>
            <a:pPr algn="l">
              <a:lnSpc>
                <a:spcPts val="4060"/>
              </a:lnSpc>
            </a:pPr>
            <a:r>
              <a:rPr lang="en-US" sz="2900">
                <a:solidFill>
                  <a:srgbClr val="FFFFFF"/>
                </a:solidFill>
                <a:latin typeface="Open Sans"/>
                <a:ea typeface="Open Sans"/>
                <a:cs typeface="Open Sans"/>
                <a:sym typeface="Open Sans"/>
              </a:rPr>
              <a:t>history = model_RF.fit(X_train,y_train)</a:t>
            </a:r>
          </a:p>
          <a:p>
            <a:pPr algn="l">
              <a:lnSpc>
                <a:spcPts val="4060"/>
              </a:lnSpc>
            </a:pPr>
          </a:p>
          <a:p>
            <a:pPr algn="l">
              <a:lnSpc>
                <a:spcPts val="4060"/>
              </a:lnSpc>
            </a:pPr>
            <a:r>
              <a:rPr lang="en-US" sz="2900">
                <a:solidFill>
                  <a:srgbClr val="FFFFFF"/>
                </a:solidFill>
                <a:latin typeface="Open Sans"/>
                <a:ea typeface="Open Sans"/>
                <a:cs typeface="Open Sans"/>
                <a:sym typeface="Open Sans"/>
              </a:rPr>
              <a:t>y_pred = model_RF.predict(X_test)</a:t>
            </a:r>
          </a:p>
          <a:p>
            <a:pPr algn="l">
              <a:lnSpc>
                <a:spcPts val="4060"/>
              </a:lnSpc>
            </a:pPr>
            <a:r>
              <a:rPr lang="en-US" sz="2900">
                <a:solidFill>
                  <a:srgbClr val="FFFFFF"/>
                </a:solidFill>
                <a:latin typeface="Open Sans"/>
                <a:ea typeface="Open Sans"/>
                <a:cs typeface="Open Sans"/>
                <a:sym typeface="Open Sans"/>
              </a:rPr>
              <a:t>print(accuracy_score(y_test, y_pred)*100 , "%")</a:t>
            </a:r>
          </a:p>
          <a:p>
            <a:pPr algn="l" rtl="true">
              <a:lnSpc>
                <a:spcPts val="4200"/>
              </a:lnSpc>
            </a:pPr>
          </a:p>
        </p:txBody>
      </p:sp>
      <p:sp>
        <p:nvSpPr>
          <p:cNvPr name="Freeform 8" id="8"/>
          <p:cNvSpPr/>
          <p:nvPr/>
        </p:nvSpPr>
        <p:spPr>
          <a:xfrm flipH="false" flipV="false" rot="0">
            <a:off x="9607416" y="7554495"/>
            <a:ext cx="6375118" cy="1190956"/>
          </a:xfrm>
          <a:custGeom>
            <a:avLst/>
            <a:gdLst/>
            <a:ahLst/>
            <a:cxnLst/>
            <a:rect r="r" b="b" t="t" l="l"/>
            <a:pathLst>
              <a:path h="1190956" w="6375118">
                <a:moveTo>
                  <a:pt x="0" y="0"/>
                </a:moveTo>
                <a:lnTo>
                  <a:pt x="6375117" y="0"/>
                </a:lnTo>
                <a:lnTo>
                  <a:pt x="6375117" y="1190956"/>
                </a:lnTo>
                <a:lnTo>
                  <a:pt x="0" y="1190956"/>
                </a:lnTo>
                <a:lnTo>
                  <a:pt x="0" y="0"/>
                </a:lnTo>
                <a:close/>
              </a:path>
            </a:pathLst>
          </a:custGeom>
          <a:blipFill>
            <a:blip r:embed="rId3"/>
            <a:stretch>
              <a:fillRect l="0" t="0" r="0" b="0"/>
            </a:stretch>
          </a:blipFill>
        </p:spPr>
      </p:sp>
      <p:sp>
        <p:nvSpPr>
          <p:cNvPr name="TextBox 9" id="9"/>
          <p:cNvSpPr txBox="true"/>
          <p:nvPr/>
        </p:nvSpPr>
        <p:spPr>
          <a:xfrm rot="0">
            <a:off x="1176642" y="61529"/>
            <a:ext cx="9048431" cy="596778"/>
          </a:xfrm>
          <a:prstGeom prst="rect">
            <a:avLst/>
          </a:prstGeom>
        </p:spPr>
        <p:txBody>
          <a:bodyPr anchor="t" rtlCol="false" tIns="0" lIns="0" bIns="0" rIns="0">
            <a:spAutoFit/>
          </a:bodyPr>
          <a:lstStyle/>
          <a:p>
            <a:pPr algn="l">
              <a:lnSpc>
                <a:spcPts val="4906"/>
              </a:lnSpc>
            </a:pPr>
            <a:r>
              <a:rPr lang="en-US" sz="3504">
                <a:solidFill>
                  <a:srgbClr val="FFFFFF"/>
                </a:solidFill>
                <a:latin typeface="Open Sans Light"/>
                <a:ea typeface="Open Sans Light"/>
                <a:cs typeface="Open Sans Light"/>
                <a:sym typeface="Open Sans Light"/>
              </a:rPr>
              <a:t>05 training the model using random forest</a:t>
            </a:r>
          </a:p>
        </p:txBody>
      </p:sp>
      <p:sp>
        <p:nvSpPr>
          <p:cNvPr name="TextBox 10" id="10"/>
          <p:cNvSpPr txBox="true"/>
          <p:nvPr/>
        </p:nvSpPr>
        <p:spPr>
          <a:xfrm rot="0">
            <a:off x="778568" y="1193837"/>
            <a:ext cx="15961572" cy="3181350"/>
          </a:xfrm>
          <a:prstGeom prst="rect">
            <a:avLst/>
          </a:prstGeom>
        </p:spPr>
        <p:txBody>
          <a:bodyPr anchor="t" rtlCol="false" tIns="0" lIns="0" bIns="0" rIns="0">
            <a:spAutoFit/>
          </a:bodyPr>
          <a:lstStyle/>
          <a:p>
            <a:pPr algn="just">
              <a:lnSpc>
                <a:spcPts val="4200"/>
              </a:lnSpc>
            </a:pPr>
            <a:r>
              <a:rPr lang="en-US" sz="3000">
                <a:solidFill>
                  <a:srgbClr val="FEFEFE"/>
                </a:solidFill>
                <a:latin typeface="Open Sans Bold"/>
                <a:ea typeface="Open Sans Bold"/>
                <a:cs typeface="Open Sans Bold"/>
                <a:sym typeface="Open Sans Bold"/>
              </a:rPr>
              <a:t>Explain:</a:t>
            </a:r>
          </a:p>
          <a:p>
            <a:pPr algn="just">
              <a:lnSpc>
                <a:spcPts val="4200"/>
              </a:lnSpc>
            </a:pPr>
            <a:r>
              <a:rPr lang="en-US" sz="3000">
                <a:solidFill>
                  <a:srgbClr val="FEFEFE"/>
                </a:solidFill>
                <a:latin typeface="Open Sans Bold"/>
                <a:ea typeface="Open Sans Bold"/>
                <a:cs typeface="Open Sans Bold"/>
                <a:sym typeface="Open Sans Bold"/>
              </a:rPr>
              <a:t>In the provided code, the Random Forest algorithm is used to classify data that includes features such as Age, Sex, Pclass, SibSp, Parch, Fare, and Embarked. Categorical features are encoded using one-hot encoding technique through the `get_dummies()` function.</a:t>
            </a:r>
          </a:p>
          <a:p>
            <a:pPr algn="just">
              <a:lnSpc>
                <a:spcPts val="42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DAF2N-kRjCo</dc:identifier>
  <dcterms:modified xsi:type="dcterms:W3CDTF">2011-08-01T06:04:30Z</dcterms:modified>
  <cp:revision>1</cp:revision>
  <dc:title>Titanic project</dc:title>
</cp:coreProperties>
</file>